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2"/>
  </p:notesMasterIdLst>
  <p:sldIdLst>
    <p:sldId id="256" r:id="rId2"/>
    <p:sldId id="262" r:id="rId3"/>
    <p:sldId id="263" r:id="rId4"/>
    <p:sldId id="257" r:id="rId5"/>
    <p:sldId id="316" r:id="rId6"/>
    <p:sldId id="317" r:id="rId7"/>
    <p:sldId id="318" r:id="rId8"/>
    <p:sldId id="319" r:id="rId9"/>
    <p:sldId id="320" r:id="rId10"/>
    <p:sldId id="264" r:id="rId11"/>
    <p:sldId id="265" r:id="rId12"/>
    <p:sldId id="266" r:id="rId13"/>
    <p:sldId id="315" r:id="rId14"/>
    <p:sldId id="259" r:id="rId15"/>
    <p:sldId id="268" r:id="rId16"/>
    <p:sldId id="269" r:id="rId17"/>
    <p:sldId id="270" r:id="rId18"/>
    <p:sldId id="323" r:id="rId19"/>
    <p:sldId id="324" r:id="rId20"/>
    <p:sldId id="325" r:id="rId21"/>
    <p:sldId id="271" r:id="rId22"/>
    <p:sldId id="326" r:id="rId23"/>
    <p:sldId id="327" r:id="rId24"/>
    <p:sldId id="272" r:id="rId25"/>
    <p:sldId id="273" r:id="rId26"/>
    <p:sldId id="274" r:id="rId27"/>
    <p:sldId id="275" r:id="rId28"/>
    <p:sldId id="276" r:id="rId29"/>
    <p:sldId id="314" r:id="rId30"/>
    <p:sldId id="277" r:id="rId31"/>
    <p:sldId id="278" r:id="rId32"/>
    <p:sldId id="279" r:id="rId33"/>
    <p:sldId id="280" r:id="rId34"/>
    <p:sldId id="281" r:id="rId35"/>
    <p:sldId id="282" r:id="rId36"/>
    <p:sldId id="321" r:id="rId37"/>
    <p:sldId id="322" r:id="rId38"/>
    <p:sldId id="260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295" r:id="rId52"/>
    <p:sldId id="296" r:id="rId53"/>
    <p:sldId id="297" r:id="rId54"/>
    <p:sldId id="299" r:id="rId55"/>
    <p:sldId id="300" r:id="rId56"/>
    <p:sldId id="301" r:id="rId57"/>
    <p:sldId id="303" r:id="rId58"/>
    <p:sldId id="261" r:id="rId59"/>
    <p:sldId id="304" r:id="rId60"/>
    <p:sldId id="305" r:id="rId61"/>
    <p:sldId id="328" r:id="rId62"/>
    <p:sldId id="306" r:id="rId63"/>
    <p:sldId id="258" r:id="rId64"/>
    <p:sldId id="307" r:id="rId65"/>
    <p:sldId id="308" r:id="rId66"/>
    <p:sldId id="309" r:id="rId67"/>
    <p:sldId id="310" r:id="rId68"/>
    <p:sldId id="311" r:id="rId69"/>
    <p:sldId id="312" r:id="rId70"/>
    <p:sldId id="313" r:id="rId7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843"/>
  </p:normalViewPr>
  <p:slideViewPr>
    <p:cSldViewPr snapToGrid="0" snapToObjects="1">
      <p:cViewPr varScale="1">
        <p:scale>
          <a:sx n="81" d="100"/>
          <a:sy n="81" d="100"/>
        </p:scale>
        <p:origin x="7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png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C3DFFA-7C66-B347-8F69-4AB69B0ACC1F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 smtClean="0"/>
              <a:t>Click to edit Master text styles</a:t>
            </a:r>
          </a:p>
          <a:p>
            <a:pPr lvl="1"/>
            <a:r>
              <a:rPr kumimoji="1" lang="en-US" altLang="zh-CN" smtClean="0"/>
              <a:t>Second level</a:t>
            </a:r>
          </a:p>
          <a:p>
            <a:pPr lvl="2"/>
            <a:r>
              <a:rPr kumimoji="1" lang="en-US" altLang="zh-CN" smtClean="0"/>
              <a:t>Third level</a:t>
            </a:r>
          </a:p>
          <a:p>
            <a:pPr lvl="3"/>
            <a:r>
              <a:rPr kumimoji="1" lang="en-US" altLang="zh-CN" smtClean="0"/>
              <a:t>Fourth level</a:t>
            </a:r>
          </a:p>
          <a:p>
            <a:pPr lvl="4"/>
            <a:r>
              <a:rPr kumimoji="1" lang="en-US" altLang="zh-CN" smtClean="0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DD34B-6EC4-E241-9170-02E44E2D55B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7990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为了实现逻辑地址到物理地址的转换，并在页面失效时</a:t>
            </a:r>
            <a:r>
              <a:rPr lang="en-US" altLang="zh-CN" dirty="0" smtClean="0"/>
              <a:t>(</a:t>
            </a:r>
            <a:r>
              <a:rPr lang="zh-CN" altLang="en-US" dirty="0" smtClean="0"/>
              <a:t>即被访问的页面不在主存</a:t>
            </a:r>
            <a:r>
              <a:rPr lang="en-US" altLang="zh-CN" dirty="0" smtClean="0"/>
              <a:t>)</a:t>
            </a:r>
            <a:r>
              <a:rPr lang="zh-CN" altLang="en-US" dirty="0" smtClean="0"/>
              <a:t>进入操作系统环境，设置了由硬件实现的存储管理部件</a:t>
            </a:r>
            <a:r>
              <a:rPr lang="en-US" altLang="zh-CN" dirty="0" smtClean="0"/>
              <a:t>MMU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DD34B-6EC4-E241-9170-02E44E2D55BB}" type="slidenum">
              <a:rPr kumimoji="1" lang="zh-CN" altLang="en-US" smtClean="0"/>
              <a:t>57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278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宋体" charset="-122"/>
                <a:ea typeface="宋体" charset="-122"/>
              </a:rPr>
              <a:t>这可以用二次查找完成，第一次找出“总分”大于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559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分的考生名单，第二次从名单中再找出总分小于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601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分的考生，因此分别将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559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分和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601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分作为关键字段内容置于比较寄存器中。屏蔽寄存器只在“总分”字段上设置成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11…l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，而在其他字段设置成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00…0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，表示不必比较。第一次查找结构送入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SRR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中，为了进行第二次查找，先将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SRR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内容送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WSR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，并将屏蔽寄存器中的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559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更换成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601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，然后将第二次查到结果送入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SRR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中，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SRR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中为“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1”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的位所对应的考生，其成绩必在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560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～</a:t>
            </a:r>
            <a:r>
              <a:rPr kumimoji="1" lang="en-US" altLang="zh-CN" dirty="0" smtClean="0">
                <a:latin typeface="宋体" charset="-122"/>
                <a:ea typeface="宋体" charset="-122"/>
              </a:rPr>
              <a:t>600</a:t>
            </a:r>
            <a:r>
              <a:rPr kumimoji="1" lang="zh-CN" altLang="en-US" dirty="0" smtClean="0">
                <a:latin typeface="宋体" charset="-122"/>
                <a:ea typeface="宋体" charset="-122"/>
              </a:rPr>
              <a:t>之间。可通过打印机把这份名单打印出来。</a:t>
            </a:r>
            <a:endParaRPr kumimoji="1" lang="zh-CN" altLang="en-US" dirty="0">
              <a:latin typeface="宋体" charset="-122"/>
              <a:ea typeface="宋体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DD34B-6EC4-E241-9170-02E44E2D55BB}" type="slidenum">
              <a:rPr kumimoji="1" lang="zh-CN" altLang="en-US" smtClean="0"/>
              <a:t>61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4782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kumimoji="1" lang="zh-CN" altLang="en-US" dirty="0" smtClean="0">
                <a:solidFill>
                  <a:srgbClr val="000066"/>
                </a:solidFill>
                <a:ea typeface="宋体" charset="-122"/>
              </a:rPr>
              <a:t> 一般用门电路与触发器来进行比较与保存信号，所用电路较多，因此尽管在</a:t>
            </a:r>
            <a:r>
              <a:rPr kumimoji="1" lang="en-US" altLang="zh-CN" dirty="0" smtClean="0">
                <a:solidFill>
                  <a:srgbClr val="000066"/>
                </a:solidFill>
                <a:ea typeface="宋体" charset="-122"/>
              </a:rPr>
              <a:t>50</a:t>
            </a:r>
            <a:r>
              <a:rPr kumimoji="1" lang="zh-CN" altLang="en-US" dirty="0" smtClean="0">
                <a:solidFill>
                  <a:srgbClr val="000066"/>
                </a:solidFill>
                <a:ea typeface="宋体" charset="-122"/>
              </a:rPr>
              <a:t>年代中期已提出相联存储器概念，后来也有一些基于相联存储器原理的相联处理机出现，但没有得到很快发展。</a:t>
            </a:r>
          </a:p>
          <a:p>
            <a:pPr>
              <a:lnSpc>
                <a:spcPct val="90000"/>
              </a:lnSpc>
            </a:pPr>
            <a:r>
              <a:rPr kumimoji="1" lang="zh-CN" altLang="en-US" dirty="0" smtClean="0">
                <a:solidFill>
                  <a:srgbClr val="000066"/>
                </a:solidFill>
                <a:ea typeface="宋体" charset="-122"/>
              </a:rPr>
              <a:t>在相联处理机中，来自控制器的一条命令能对许多数据同时执行算术或逻辑运算，因此各个存储单元除了有存储信息的功能外，还应有处理信息的能力，也就是说每个存储单元必须有一个处理单元。</a:t>
            </a:r>
          </a:p>
          <a:p>
            <a:pPr>
              <a:lnSpc>
                <a:spcPct val="90000"/>
              </a:lnSpc>
            </a:pPr>
            <a:r>
              <a:rPr kumimoji="1" lang="zh-CN" altLang="en-US" dirty="0" smtClean="0">
                <a:solidFill>
                  <a:srgbClr val="000066"/>
                </a:solidFill>
                <a:ea typeface="宋体" charset="-122"/>
              </a:rPr>
              <a:t>由于集成电路的迅速发展，才使得半导体相联存储器有条件作为商品上市。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DD34B-6EC4-E241-9170-02E44E2D55BB}" type="slidenum">
              <a:rPr kumimoji="1" lang="zh-CN" altLang="en-US" smtClean="0"/>
              <a:t>62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9280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1150-C708-A448-AD41-DCBC9E533F45}" type="datetimeFigureOut">
              <a:rPr kumimoji="1" lang="zh-CN" altLang="en-US" smtClean="0"/>
              <a:t>2017/5/5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23975-5E85-554E-9145-1A66F4D7A7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6268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7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第</a:t>
            </a:r>
            <a:r>
              <a:rPr kumimoji="1" lang="en-US" altLang="zh-CN" dirty="0"/>
              <a:t>7</a:t>
            </a:r>
            <a:r>
              <a:rPr kumimoji="1" lang="zh-CN" altLang="en-US" dirty="0" smtClean="0"/>
              <a:t>章</a:t>
            </a:r>
            <a:r>
              <a:rPr lang="zh-CN" altLang="zh-CN" dirty="0"/>
              <a:t>存储</a:t>
            </a:r>
            <a:r>
              <a:rPr lang="zh-CN" altLang="zh-CN" dirty="0" smtClean="0"/>
              <a:t>系统</a:t>
            </a:r>
            <a:endParaRPr kumimoji="1" lang="zh-C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8673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主存</a:t>
            </a:r>
            <a:r>
              <a:rPr lang="en-US" altLang="zh-CN" dirty="0" smtClean="0"/>
              <a:t>-</a:t>
            </a:r>
            <a:r>
              <a:rPr lang="zh-CN" altLang="en-US" dirty="0"/>
              <a:t>辅存</a:t>
            </a:r>
            <a:r>
              <a:rPr lang="zh-CN" altLang="en-US" dirty="0" smtClean="0"/>
              <a:t>层次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操作系统和硬件</a:t>
            </a:r>
            <a:r>
              <a:rPr lang="zh-CN" altLang="en-US" dirty="0"/>
              <a:t>结合，把主存和辅存统一成了一个整体，形成了一个存储层次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/>
              <a:t>主</a:t>
            </a:r>
            <a:r>
              <a:rPr lang="en-US" altLang="zh-CN" dirty="0"/>
              <a:t>-</a:t>
            </a:r>
            <a:r>
              <a:rPr lang="zh-CN" altLang="en-US" dirty="0"/>
              <a:t>辅存层次满足了存储器的大容量和低成本</a:t>
            </a:r>
            <a:r>
              <a:rPr lang="zh-CN" altLang="en-US" dirty="0" smtClean="0"/>
              <a:t>需求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速度</a:t>
            </a:r>
            <a:r>
              <a:rPr lang="zh-CN" altLang="en-US" dirty="0"/>
              <a:t>接近于主存的速度</a:t>
            </a:r>
            <a:r>
              <a:rPr lang="zh-CN" altLang="en-US" dirty="0" smtClean="0"/>
              <a:t>，容量接近</a:t>
            </a:r>
            <a:r>
              <a:rPr lang="zh-CN" altLang="en-US" dirty="0"/>
              <a:t>于辅存的容量</a:t>
            </a:r>
            <a:r>
              <a:rPr lang="zh-CN" altLang="en-US" dirty="0" smtClean="0"/>
              <a:t>，每位</a:t>
            </a:r>
            <a:r>
              <a:rPr lang="zh-CN" altLang="en-US" dirty="0"/>
              <a:t>平均</a:t>
            </a:r>
            <a:r>
              <a:rPr lang="zh-CN" altLang="en-US" dirty="0" smtClean="0"/>
              <a:t>价格接近</a:t>
            </a:r>
            <a:r>
              <a:rPr lang="zh-CN" altLang="en-US" dirty="0"/>
              <a:t>于廉价的慢速的辅存平均</a:t>
            </a:r>
            <a:r>
              <a:rPr lang="zh-CN" altLang="en-US" dirty="0" smtClean="0"/>
              <a:t>价格</a:t>
            </a:r>
            <a:endParaRPr lang="en-US" altLang="zh-CN" dirty="0" smtClean="0"/>
          </a:p>
          <a:p>
            <a:r>
              <a:rPr lang="zh-CN" altLang="en-US" dirty="0"/>
              <a:t>虚拟存储</a:t>
            </a:r>
            <a:r>
              <a:rPr lang="zh-CN" altLang="en-US" dirty="0" smtClean="0"/>
              <a:t>系统</a:t>
            </a:r>
            <a:endParaRPr lang="en-US" altLang="zh-CN" dirty="0" smtClean="0"/>
          </a:p>
          <a:p>
            <a:pPr lvl="1"/>
            <a:r>
              <a:rPr lang="zh-CN" altLang="en-US" dirty="0"/>
              <a:t>应用程序员可用机器指令地址码对整个程序统一编址</a:t>
            </a:r>
            <a:endParaRPr lang="en-US" altLang="zh-CN" dirty="0" smtClean="0"/>
          </a:p>
          <a:p>
            <a:pPr lvl="1"/>
            <a:r>
              <a:rPr lang="zh-CN" altLang="en-US" dirty="0"/>
              <a:t>虚地址</a:t>
            </a:r>
            <a:r>
              <a:rPr lang="en-US" altLang="zh-CN" dirty="0"/>
              <a:t>(</a:t>
            </a:r>
            <a:r>
              <a:rPr lang="zh-CN" altLang="en-US" dirty="0"/>
              <a:t>虚存地址、虚拟地址</a:t>
            </a:r>
            <a:r>
              <a:rPr lang="en-US" altLang="zh-CN" dirty="0"/>
              <a:t>)</a:t>
            </a:r>
            <a:r>
              <a:rPr lang="zh-CN" altLang="en-US" dirty="0"/>
              <a:t>或逻辑</a:t>
            </a:r>
            <a:r>
              <a:rPr lang="zh-CN" altLang="en-US" dirty="0" smtClean="0"/>
              <a:t>地址</a:t>
            </a:r>
            <a:endParaRPr lang="en-US" altLang="zh-CN" dirty="0" smtClean="0"/>
          </a:p>
          <a:p>
            <a:pPr lvl="1"/>
            <a:r>
              <a:rPr lang="zh-CN" altLang="en-US" dirty="0"/>
              <a:t>物理地址或实</a:t>
            </a:r>
            <a:r>
              <a:rPr lang="en-US" altLang="zh-CN" dirty="0"/>
              <a:t>(</a:t>
            </a:r>
            <a:r>
              <a:rPr lang="zh-CN" altLang="en-US" dirty="0"/>
              <a:t>存</a:t>
            </a:r>
            <a:r>
              <a:rPr lang="en-US" altLang="zh-CN" dirty="0"/>
              <a:t>)</a:t>
            </a:r>
            <a:r>
              <a:rPr lang="zh-CN" altLang="en-US" dirty="0" smtClean="0"/>
              <a:t>地址</a:t>
            </a:r>
            <a:endParaRPr lang="en-US" altLang="zh-CN" dirty="0" smtClean="0"/>
          </a:p>
          <a:p>
            <a:pPr lvl="1"/>
            <a:r>
              <a:rPr lang="zh-CN" altLang="en-US" dirty="0"/>
              <a:t>由软、硬件结合而实现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42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cache-</a:t>
            </a:r>
            <a:r>
              <a:rPr lang="zh-CN" altLang="en-US" dirty="0"/>
              <a:t>主存层次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/>
              <a:t>CPU</a:t>
            </a:r>
            <a:r>
              <a:rPr lang="zh-CN" altLang="en-US" dirty="0"/>
              <a:t>和主存中间设置高速缓冲存储器，构成高速缓存</a:t>
            </a:r>
            <a:r>
              <a:rPr lang="en-US" altLang="zh-CN" dirty="0"/>
              <a:t>(cache)-</a:t>
            </a:r>
            <a:r>
              <a:rPr lang="zh-CN" altLang="en-US" dirty="0"/>
              <a:t>主存</a:t>
            </a:r>
            <a:r>
              <a:rPr lang="zh-CN" altLang="en-US" dirty="0" smtClean="0"/>
              <a:t>层次</a:t>
            </a:r>
            <a:endParaRPr lang="en-US" altLang="zh-CN" dirty="0" smtClean="0"/>
          </a:p>
          <a:p>
            <a:pPr lvl="1"/>
            <a:r>
              <a:rPr lang="zh-CN" altLang="en-US" dirty="0"/>
              <a:t>解决了速度与成本之间的矛盾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速度</a:t>
            </a:r>
            <a:r>
              <a:rPr lang="zh-CN" altLang="en-US" dirty="0"/>
              <a:t>接近于</a:t>
            </a:r>
            <a:r>
              <a:rPr lang="en-US" altLang="zh-CN" dirty="0"/>
              <a:t>cache</a:t>
            </a:r>
            <a:r>
              <a:rPr lang="zh-CN" altLang="en-US" dirty="0"/>
              <a:t>，容量与每位价格则接近于主存。因此，解决了速度与成本之间的矛盾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/>
              <a:t>完全由硬件来实现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05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cache-</a:t>
            </a:r>
            <a:r>
              <a:rPr lang="zh-CN" altLang="en-US" dirty="0"/>
              <a:t>主存</a:t>
            </a:r>
            <a:r>
              <a:rPr lang="en-US" altLang="zh-CN" dirty="0"/>
              <a:t>-</a:t>
            </a:r>
            <a:r>
              <a:rPr lang="zh-CN" altLang="en-US" dirty="0"/>
              <a:t>辅存三级存储层次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cache</a:t>
            </a:r>
            <a:r>
              <a:rPr lang="zh-CN" altLang="en-US" dirty="0"/>
              <a:t>容量</a:t>
            </a:r>
            <a:r>
              <a:rPr lang="zh-CN" altLang="en-US" dirty="0" smtClean="0"/>
              <a:t>最小</a:t>
            </a:r>
            <a:endParaRPr lang="en-US" altLang="zh-CN" dirty="0" smtClean="0"/>
          </a:p>
          <a:p>
            <a:r>
              <a:rPr lang="zh-CN" altLang="en-US" dirty="0" smtClean="0"/>
              <a:t>辅存</a:t>
            </a:r>
            <a:r>
              <a:rPr lang="zh-CN" altLang="en-US" dirty="0"/>
              <a:t>容量最</a:t>
            </a:r>
            <a:r>
              <a:rPr lang="zh-CN" altLang="en-US" dirty="0" smtClean="0"/>
              <a:t>大</a:t>
            </a:r>
            <a:endParaRPr lang="en-US" altLang="zh-CN" dirty="0" smtClean="0"/>
          </a:p>
          <a:p>
            <a:r>
              <a:rPr lang="zh-CN" altLang="en-US" dirty="0" smtClean="0"/>
              <a:t>各</a:t>
            </a:r>
            <a:r>
              <a:rPr lang="zh-CN" altLang="en-US" dirty="0"/>
              <a:t>层次中存放的</a:t>
            </a:r>
            <a:r>
              <a:rPr lang="zh-CN" altLang="en-US" dirty="0" smtClean="0"/>
              <a:t>内容在</a:t>
            </a:r>
            <a:r>
              <a:rPr lang="zh-CN" altLang="en-US" dirty="0"/>
              <a:t>下一层次中找到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0417" name="Picture 1" descr="g1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150" y="2212258"/>
            <a:ext cx="3886200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17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存储层次</a:t>
            </a:r>
            <a:endParaRPr kumimoji="1" lang="zh-CN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2054115"/>
            <a:ext cx="89535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115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7.2</a:t>
            </a:r>
            <a:r>
              <a:rPr lang="zh-CN" altLang="zh-CN" dirty="0"/>
              <a:t>高速缓冲存储器</a:t>
            </a:r>
            <a:r>
              <a:rPr lang="en-US" altLang="zh-CN" dirty="0"/>
              <a:t>(cache)</a:t>
            </a:r>
            <a:r>
              <a:rPr lang="zh-CN" altLang="zh-CN" dirty="0"/>
              <a:t> 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52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zh-CN" dirty="0"/>
              <a:t>cache</a:t>
            </a:r>
            <a:r>
              <a:rPr lang="zh-CN" altLang="fr-FR" dirty="0"/>
              <a:t>存储器工作</a:t>
            </a:r>
            <a:r>
              <a:rPr lang="zh-CN" altLang="fr-FR" dirty="0" smtClean="0"/>
              <a:t>原理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zh-CN" altLang="en-US" dirty="0"/>
              <a:t>一个较短的时间间隔内，地址往往集中在存储器逻辑地址空间的很小范围</a:t>
            </a:r>
            <a:r>
              <a:rPr lang="zh-CN" altLang="en-US" dirty="0" smtClean="0"/>
              <a:t>内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程序：程序</a:t>
            </a:r>
            <a:r>
              <a:rPr lang="zh-CN" altLang="en-US" dirty="0"/>
              <a:t>地址的</a:t>
            </a:r>
            <a:r>
              <a:rPr lang="zh-CN" altLang="en-US" dirty="0" smtClean="0"/>
              <a:t>分布是</a:t>
            </a:r>
            <a:r>
              <a:rPr lang="zh-CN" altLang="en-US" dirty="0"/>
              <a:t>连续的</a:t>
            </a:r>
            <a:r>
              <a:rPr lang="zh-CN" altLang="en-US" dirty="0" smtClean="0"/>
              <a:t>，循环</a:t>
            </a:r>
            <a:r>
              <a:rPr lang="zh-CN" altLang="en-US" dirty="0"/>
              <a:t>程序段和子程序段要重复执行</a:t>
            </a:r>
            <a:r>
              <a:rPr lang="zh-CN" altLang="en-US" dirty="0" smtClean="0"/>
              <a:t>多次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数据：对</a:t>
            </a:r>
            <a:r>
              <a:rPr lang="zh-CN" altLang="en-US" dirty="0"/>
              <a:t>数组的存储和访问以及工作单元的</a:t>
            </a:r>
            <a:r>
              <a:rPr lang="zh-CN" altLang="en-US" dirty="0" smtClean="0"/>
              <a:t>选择</a:t>
            </a:r>
            <a:endParaRPr lang="en-US" altLang="zh-CN" dirty="0" smtClean="0"/>
          </a:p>
          <a:p>
            <a:r>
              <a:rPr lang="zh-CN" altLang="en-US" dirty="0"/>
              <a:t>程序访问的</a:t>
            </a:r>
            <a:r>
              <a:rPr lang="zh-CN" altLang="en-US" dirty="0" smtClean="0"/>
              <a:t>局部性：对</a:t>
            </a:r>
            <a:r>
              <a:rPr lang="zh-CN" altLang="en-US" dirty="0"/>
              <a:t>局部范围的存储器地址频繁访问，而对此范围以外的地址则访问甚少的</a:t>
            </a:r>
            <a:r>
              <a:rPr lang="zh-CN" altLang="en-US" dirty="0" smtClean="0"/>
              <a:t>现象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476" y="4915121"/>
            <a:ext cx="7248634" cy="183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4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高速缓冲存储器</a:t>
            </a:r>
            <a:r>
              <a:rPr lang="en-US" altLang="zh-CN" dirty="0"/>
              <a:t>(cache)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根据</a:t>
            </a:r>
            <a:r>
              <a:rPr lang="zh-CN" altLang="en-US" dirty="0"/>
              <a:t>局部性原理</a:t>
            </a:r>
            <a:r>
              <a:rPr lang="zh-CN" altLang="en-US" dirty="0" smtClean="0"/>
              <a:t>，在</a:t>
            </a:r>
            <a:r>
              <a:rPr lang="zh-CN" altLang="en-US" dirty="0"/>
              <a:t>主存和</a:t>
            </a:r>
            <a:r>
              <a:rPr lang="en-US" altLang="zh-CN" dirty="0"/>
              <a:t>CPU</a:t>
            </a:r>
            <a:r>
              <a:rPr lang="zh-CN" altLang="en-US" dirty="0"/>
              <a:t>之间设置一个高速的容量相对较小的</a:t>
            </a:r>
            <a:r>
              <a:rPr lang="zh-CN" altLang="en-US" dirty="0" smtClean="0"/>
              <a:t>存储器</a:t>
            </a:r>
            <a:endParaRPr lang="en-US" altLang="zh-CN" dirty="0"/>
          </a:p>
          <a:p>
            <a:r>
              <a:rPr lang="zh-CN" altLang="en-US" dirty="0" smtClean="0"/>
              <a:t>当前</a:t>
            </a:r>
            <a:r>
              <a:rPr lang="zh-CN" altLang="en-US" dirty="0"/>
              <a:t>正在执行的程序和数据存放在这个存储器中，当程序运行时，不必从主存储器取指令和取数据</a:t>
            </a:r>
            <a:r>
              <a:rPr lang="zh-CN" altLang="en-US" dirty="0" smtClean="0"/>
              <a:t>，访问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即可</a:t>
            </a:r>
            <a:endParaRPr lang="zh-CN" altLang="en-US" dirty="0"/>
          </a:p>
          <a:p>
            <a:r>
              <a:rPr lang="en-US" altLang="zh-CN" dirty="0" smtClean="0"/>
              <a:t>Cache</a:t>
            </a:r>
            <a:r>
              <a:rPr lang="zh-CN" altLang="en-US" dirty="0" smtClean="0"/>
              <a:t>一般由</a:t>
            </a:r>
            <a:r>
              <a:rPr lang="en-US" altLang="zh-CN" dirty="0" smtClean="0"/>
              <a:t>SRAM</a:t>
            </a:r>
            <a:r>
              <a:rPr lang="zh-CN" altLang="en-US" dirty="0" smtClean="0"/>
              <a:t>组成</a:t>
            </a:r>
            <a:r>
              <a:rPr lang="zh-CN" altLang="en-US" dirty="0"/>
              <a:t>，</a:t>
            </a:r>
            <a:r>
              <a:rPr lang="zh-CN" altLang="en-US" dirty="0" smtClean="0"/>
              <a:t>介于</a:t>
            </a:r>
            <a:r>
              <a:rPr lang="en-US" altLang="zh-CN" dirty="0"/>
              <a:t>CPU</a:t>
            </a:r>
            <a:r>
              <a:rPr lang="zh-CN" altLang="en-US" dirty="0"/>
              <a:t>和主存之间，它的工作速度数倍于主存，全部功能由硬件实现，并且对程序员是透明</a:t>
            </a:r>
            <a:r>
              <a:rPr lang="zh-CN" altLang="en-US" dirty="0" smtClean="0"/>
              <a:t>的</a:t>
            </a:r>
            <a:endParaRPr lang="en-US" altLang="zh-CN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843" y="5346634"/>
            <a:ext cx="6986314" cy="151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64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</a:t>
            </a:r>
            <a:r>
              <a:rPr lang="zh-CN" altLang="en-US" dirty="0"/>
              <a:t>的基本结构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41" name="Picture 1" descr="g2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283" y="1825625"/>
            <a:ext cx="5191433" cy="435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83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cache</a:t>
            </a:r>
            <a:r>
              <a:rPr lang="zh-CN" altLang="en-US" dirty="0"/>
              <a:t>的基本结构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600" dirty="0"/>
              <a:t>假设主存储器的大小为</a:t>
            </a:r>
            <a:r>
              <a:rPr lang="en-US" altLang="zh-CN" sz="3600" dirty="0"/>
              <a:t>2</a:t>
            </a:r>
            <a:r>
              <a:rPr lang="en-US" altLang="zh-CN" sz="3600" baseline="30000" dirty="0"/>
              <a:t>n</a:t>
            </a:r>
            <a:r>
              <a:rPr lang="zh-CN" altLang="en-US" sz="3600" dirty="0"/>
              <a:t>个字节，共分成</a:t>
            </a:r>
            <a:r>
              <a:rPr lang="en-US" altLang="zh-CN" sz="3600" dirty="0"/>
              <a:t>2</a:t>
            </a:r>
            <a:r>
              <a:rPr lang="en-US" altLang="zh-CN" sz="3600" baseline="30000" dirty="0"/>
              <a:t>m</a:t>
            </a:r>
            <a:r>
              <a:rPr lang="zh-CN" altLang="en-US" sz="3600" dirty="0"/>
              <a:t>个块，每个块的大小为</a:t>
            </a:r>
            <a:r>
              <a:rPr lang="en-US" altLang="zh-CN" sz="3600" dirty="0"/>
              <a:t>2</a:t>
            </a:r>
            <a:r>
              <a:rPr lang="en-US" altLang="zh-CN" sz="3600" baseline="30000" dirty="0"/>
              <a:t>b</a:t>
            </a:r>
            <a:r>
              <a:rPr lang="zh-CN" altLang="en-US" sz="3600" dirty="0"/>
              <a:t>个字节，则： </a:t>
            </a:r>
            <a:r>
              <a:rPr lang="en-US" altLang="zh-CN" sz="3600" dirty="0"/>
              <a:t>2</a:t>
            </a:r>
            <a:r>
              <a:rPr lang="en-US" altLang="zh-CN" sz="3600" baseline="30000" dirty="0"/>
              <a:t>n</a:t>
            </a:r>
            <a:r>
              <a:rPr lang="en-US" altLang="zh-CN" sz="3600" dirty="0">
                <a:ea typeface="" charset="0"/>
              </a:rPr>
              <a:t>= </a:t>
            </a:r>
            <a:r>
              <a:rPr lang="en-US" altLang="zh-CN" sz="3600" dirty="0"/>
              <a:t>2</a:t>
            </a:r>
            <a:r>
              <a:rPr lang="en-US" altLang="zh-CN" sz="3600" baseline="30000" dirty="0"/>
              <a:t>m</a:t>
            </a:r>
            <a:r>
              <a:rPr lang="en-US" altLang="zh-CN" sz="3600" dirty="0"/>
              <a:t>×2</a:t>
            </a:r>
            <a:r>
              <a:rPr lang="en-US" altLang="zh-CN" sz="3600" baseline="30000" dirty="0"/>
              <a:t>b</a:t>
            </a:r>
            <a:r>
              <a:rPr lang="en-US" altLang="zh-CN" sz="3600" dirty="0"/>
              <a:t>= 2</a:t>
            </a:r>
            <a:r>
              <a:rPr lang="en-US" altLang="zh-CN" sz="3600" baseline="30000" dirty="0"/>
              <a:t>m+b</a:t>
            </a:r>
            <a:endParaRPr lang="en-US" altLang="zh-CN" sz="3600" dirty="0">
              <a:ea typeface="" charset="0"/>
            </a:endParaRPr>
          </a:p>
          <a:p>
            <a:pPr lvl="1">
              <a:buFont typeface="Wingdings" charset="2"/>
              <a:buNone/>
            </a:pPr>
            <a:r>
              <a:rPr lang="zh-CN" altLang="en-US" sz="3600" dirty="0"/>
              <a:t>即： </a:t>
            </a:r>
            <a:r>
              <a:rPr lang="en-US" altLang="zh-CN" sz="3600" dirty="0">
                <a:solidFill>
                  <a:srgbClr val="FF0066"/>
                </a:solidFill>
              </a:rPr>
              <a:t>n=</a:t>
            </a:r>
            <a:r>
              <a:rPr lang="en-US" altLang="zh-CN" sz="3600" dirty="0" err="1">
                <a:solidFill>
                  <a:srgbClr val="FF0066"/>
                </a:solidFill>
              </a:rPr>
              <a:t>m+b</a:t>
            </a:r>
            <a:r>
              <a:rPr lang="en-US" altLang="zh-CN" sz="3600" dirty="0">
                <a:solidFill>
                  <a:srgbClr val="FF0066"/>
                </a:solidFill>
              </a:rPr>
              <a:t> </a:t>
            </a:r>
          </a:p>
          <a:p>
            <a:r>
              <a:rPr lang="zh-CN" altLang="en-US" sz="3600" dirty="0"/>
              <a:t>假设</a:t>
            </a:r>
            <a:r>
              <a:rPr lang="en-US" altLang="zh-CN" sz="3600" dirty="0"/>
              <a:t>Cache</a:t>
            </a:r>
            <a:r>
              <a:rPr lang="zh-CN" altLang="en-US" sz="3600" dirty="0"/>
              <a:t>中有</a:t>
            </a:r>
            <a:r>
              <a:rPr lang="en-US" altLang="zh-CN" sz="3600" dirty="0"/>
              <a:t>2</a:t>
            </a:r>
            <a:r>
              <a:rPr lang="en-US" altLang="zh-CN" sz="3600" baseline="30000" dirty="0"/>
              <a:t>c</a:t>
            </a:r>
            <a:r>
              <a:rPr lang="zh-CN" altLang="en-US" sz="3600" dirty="0"/>
              <a:t>个块，每个块的大小为</a:t>
            </a:r>
            <a:r>
              <a:rPr lang="en-US" altLang="zh-CN" sz="3600" dirty="0"/>
              <a:t>2</a:t>
            </a:r>
            <a:r>
              <a:rPr lang="en-US" altLang="zh-CN" sz="3600" baseline="30000" dirty="0"/>
              <a:t>b</a:t>
            </a:r>
            <a:r>
              <a:rPr lang="zh-CN" altLang="en-US" sz="3600" dirty="0"/>
              <a:t>个字节，则</a:t>
            </a:r>
            <a:r>
              <a:rPr lang="en-US" altLang="zh-CN" sz="3600" dirty="0"/>
              <a:t>Cache</a:t>
            </a:r>
            <a:r>
              <a:rPr lang="zh-CN" altLang="en-US" sz="3600" dirty="0"/>
              <a:t>的大小为</a:t>
            </a:r>
            <a:r>
              <a:rPr lang="en-US" altLang="zh-CN" sz="3600" dirty="0"/>
              <a:t>2</a:t>
            </a:r>
            <a:r>
              <a:rPr lang="en-US" altLang="zh-CN" sz="3600" baseline="30000" dirty="0"/>
              <a:t>c+b</a:t>
            </a:r>
            <a:r>
              <a:rPr lang="zh-CN" altLang="en-US" sz="3600" dirty="0"/>
              <a:t>个字节。每个块的标记信息</a:t>
            </a:r>
            <a:r>
              <a:rPr lang="en-US" altLang="zh-CN" sz="3600" dirty="0"/>
              <a:t>t=m-c</a:t>
            </a:r>
            <a:r>
              <a:rPr lang="zh-CN" altLang="en-US" sz="3600" dirty="0"/>
              <a:t>位。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7000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主存地址</a:t>
            </a:r>
            <a:r>
              <a:rPr kumimoji="1" lang="zh-CN" altLang="en-US" dirty="0" smtClean="0"/>
              <a:t>结构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914400" y="2165134"/>
            <a:ext cx="17526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914400" y="2317534"/>
            <a:ext cx="17526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914400" y="2469934"/>
            <a:ext cx="17526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914400" y="2622334"/>
            <a:ext cx="17526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914400" y="2774734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AutoShape 7"/>
          <p:cNvSpPr>
            <a:spLocks/>
          </p:cNvSpPr>
          <p:nvPr/>
        </p:nvSpPr>
        <p:spPr bwMode="auto">
          <a:xfrm>
            <a:off x="2667000" y="2165134"/>
            <a:ext cx="381000" cy="609600"/>
          </a:xfrm>
          <a:prstGeom prst="rightBrace">
            <a:avLst>
              <a:gd name="adj1" fmla="val 13333"/>
              <a:gd name="adj2" fmla="val 50000"/>
            </a:avLst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" name="Text Box 8"/>
          <p:cNvSpPr txBox="1">
            <a:spLocks noChangeArrowheads="1"/>
          </p:cNvSpPr>
          <p:nvPr/>
        </p:nvSpPr>
        <p:spPr bwMode="auto">
          <a:xfrm>
            <a:off x="3048000" y="2241334"/>
            <a:ext cx="1447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2</a:t>
            </a:r>
            <a:r>
              <a:rPr lang="en-US" altLang="zh-CN" sz="2400" baseline="30000">
                <a:latin typeface="Times New Roman" charset="0"/>
              </a:rPr>
              <a:t>b</a:t>
            </a:r>
            <a:r>
              <a:rPr lang="zh-CN" altLang="en-US" sz="2400">
                <a:latin typeface="Times New Roman" charset="0"/>
              </a:rPr>
              <a:t>个字节</a:t>
            </a: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914400" y="2927134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914400" y="3079534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914400" y="3231934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914400" y="3841534"/>
            <a:ext cx="1752600" cy="1524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914400" y="3993934"/>
            <a:ext cx="1752600" cy="1524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914400" y="4146334"/>
            <a:ext cx="1752600" cy="1524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914400" y="4298734"/>
            <a:ext cx="1752600" cy="1524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" name="AutoShape 16"/>
          <p:cNvSpPr>
            <a:spLocks/>
          </p:cNvSpPr>
          <p:nvPr/>
        </p:nvSpPr>
        <p:spPr bwMode="auto">
          <a:xfrm>
            <a:off x="2667000" y="2774734"/>
            <a:ext cx="381000" cy="609600"/>
          </a:xfrm>
          <a:prstGeom prst="rightBrace">
            <a:avLst>
              <a:gd name="adj1" fmla="val 13333"/>
              <a:gd name="adj2" fmla="val 50000"/>
            </a:avLst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3048000" y="2850934"/>
            <a:ext cx="457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2</a:t>
            </a:r>
            <a:r>
              <a:rPr lang="en-US" altLang="zh-CN" sz="2400" baseline="30000">
                <a:latin typeface="Times New Roman" charset="0"/>
              </a:rPr>
              <a:t>b</a:t>
            </a: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914400" y="4908334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" name="Rectangle 19"/>
          <p:cNvSpPr>
            <a:spLocks noChangeArrowheads="1"/>
          </p:cNvSpPr>
          <p:nvPr/>
        </p:nvSpPr>
        <p:spPr bwMode="auto">
          <a:xfrm>
            <a:off x="914400" y="5060734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2" name="Rectangle 20"/>
          <p:cNvSpPr>
            <a:spLocks noChangeArrowheads="1"/>
          </p:cNvSpPr>
          <p:nvPr/>
        </p:nvSpPr>
        <p:spPr bwMode="auto">
          <a:xfrm>
            <a:off x="914400" y="5213134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" name="Rectangle 21"/>
          <p:cNvSpPr>
            <a:spLocks noChangeArrowheads="1"/>
          </p:cNvSpPr>
          <p:nvPr/>
        </p:nvSpPr>
        <p:spPr bwMode="auto">
          <a:xfrm>
            <a:off x="914400" y="5365534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" name="Rectangle 22"/>
          <p:cNvSpPr>
            <a:spLocks noChangeArrowheads="1"/>
          </p:cNvSpPr>
          <p:nvPr/>
        </p:nvSpPr>
        <p:spPr bwMode="auto">
          <a:xfrm>
            <a:off x="914400" y="5517934"/>
            <a:ext cx="1752600" cy="152400"/>
          </a:xfrm>
          <a:prstGeom prst="rect">
            <a:avLst/>
          </a:prstGeom>
          <a:solidFill>
            <a:schemeClr val="hlink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" name="Rectangle 23"/>
          <p:cNvSpPr>
            <a:spLocks noChangeArrowheads="1"/>
          </p:cNvSpPr>
          <p:nvPr/>
        </p:nvSpPr>
        <p:spPr bwMode="auto">
          <a:xfrm>
            <a:off x="914400" y="5670334"/>
            <a:ext cx="1752600" cy="152400"/>
          </a:xfrm>
          <a:prstGeom prst="rect">
            <a:avLst/>
          </a:prstGeom>
          <a:solidFill>
            <a:schemeClr val="hlink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" name="Rectangle 24"/>
          <p:cNvSpPr>
            <a:spLocks noChangeArrowheads="1"/>
          </p:cNvSpPr>
          <p:nvPr/>
        </p:nvSpPr>
        <p:spPr bwMode="auto">
          <a:xfrm>
            <a:off x="914400" y="5822734"/>
            <a:ext cx="1752600" cy="152400"/>
          </a:xfrm>
          <a:prstGeom prst="rect">
            <a:avLst/>
          </a:prstGeom>
          <a:solidFill>
            <a:schemeClr val="hlink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" name="Rectangle 25"/>
          <p:cNvSpPr>
            <a:spLocks noChangeArrowheads="1"/>
          </p:cNvSpPr>
          <p:nvPr/>
        </p:nvSpPr>
        <p:spPr bwMode="auto">
          <a:xfrm>
            <a:off x="914400" y="5975134"/>
            <a:ext cx="1752600" cy="152400"/>
          </a:xfrm>
          <a:prstGeom prst="rect">
            <a:avLst/>
          </a:prstGeom>
          <a:solidFill>
            <a:schemeClr val="hlink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" name="AutoShape 26"/>
          <p:cNvSpPr>
            <a:spLocks/>
          </p:cNvSpPr>
          <p:nvPr/>
        </p:nvSpPr>
        <p:spPr bwMode="auto">
          <a:xfrm>
            <a:off x="2667000" y="4908334"/>
            <a:ext cx="381000" cy="609600"/>
          </a:xfrm>
          <a:prstGeom prst="rightBrace">
            <a:avLst>
              <a:gd name="adj1" fmla="val 13333"/>
              <a:gd name="adj2" fmla="val 50000"/>
            </a:avLst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9" name="Text Box 27"/>
          <p:cNvSpPr txBox="1">
            <a:spLocks noChangeArrowheads="1"/>
          </p:cNvSpPr>
          <p:nvPr/>
        </p:nvSpPr>
        <p:spPr bwMode="auto">
          <a:xfrm>
            <a:off x="3048000" y="4984534"/>
            <a:ext cx="457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2</a:t>
            </a:r>
            <a:r>
              <a:rPr lang="en-US" altLang="zh-CN" sz="2400" baseline="30000">
                <a:latin typeface="Times New Roman" charset="0"/>
              </a:rPr>
              <a:t>b</a:t>
            </a:r>
          </a:p>
        </p:txBody>
      </p:sp>
      <p:sp>
        <p:nvSpPr>
          <p:cNvPr id="30" name="AutoShape 28"/>
          <p:cNvSpPr>
            <a:spLocks/>
          </p:cNvSpPr>
          <p:nvPr/>
        </p:nvSpPr>
        <p:spPr bwMode="auto">
          <a:xfrm>
            <a:off x="2667000" y="5517934"/>
            <a:ext cx="381000" cy="609600"/>
          </a:xfrm>
          <a:prstGeom prst="rightBrace">
            <a:avLst>
              <a:gd name="adj1" fmla="val 13333"/>
              <a:gd name="adj2" fmla="val 50000"/>
            </a:avLst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" name="Text Box 29"/>
          <p:cNvSpPr txBox="1">
            <a:spLocks noChangeArrowheads="1"/>
          </p:cNvSpPr>
          <p:nvPr/>
        </p:nvSpPr>
        <p:spPr bwMode="auto">
          <a:xfrm>
            <a:off x="3048000" y="5594134"/>
            <a:ext cx="457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2</a:t>
            </a:r>
            <a:r>
              <a:rPr lang="en-US" altLang="zh-CN" sz="2400" baseline="30000">
                <a:latin typeface="Times New Roman" charset="0"/>
              </a:rPr>
              <a:t>b</a:t>
            </a:r>
          </a:p>
        </p:txBody>
      </p:sp>
      <p:sp>
        <p:nvSpPr>
          <p:cNvPr id="32" name="AutoShape 30"/>
          <p:cNvSpPr>
            <a:spLocks/>
          </p:cNvSpPr>
          <p:nvPr/>
        </p:nvSpPr>
        <p:spPr bwMode="auto">
          <a:xfrm>
            <a:off x="3505200" y="2469934"/>
            <a:ext cx="685800" cy="3352800"/>
          </a:xfrm>
          <a:prstGeom prst="rightBrace">
            <a:avLst>
              <a:gd name="adj1" fmla="val 40741"/>
              <a:gd name="adj2" fmla="val 50000"/>
            </a:avLst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" name="Text Box 31"/>
          <p:cNvSpPr txBox="1">
            <a:spLocks noChangeArrowheads="1"/>
          </p:cNvSpPr>
          <p:nvPr/>
        </p:nvSpPr>
        <p:spPr bwMode="auto">
          <a:xfrm>
            <a:off x="4267200" y="3993934"/>
            <a:ext cx="1066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2</a:t>
            </a:r>
            <a:r>
              <a:rPr lang="en-US" altLang="zh-CN" sz="2400" baseline="30000">
                <a:latin typeface="Times New Roman" charset="0"/>
              </a:rPr>
              <a:t>m</a:t>
            </a:r>
            <a:r>
              <a:rPr lang="zh-CN" altLang="en-US" sz="2400">
                <a:latin typeface="Times New Roman" charset="0"/>
              </a:rPr>
              <a:t>块</a:t>
            </a:r>
          </a:p>
        </p:txBody>
      </p:sp>
      <p:sp>
        <p:nvSpPr>
          <p:cNvPr id="34" name="Text Box 32"/>
          <p:cNvSpPr txBox="1">
            <a:spLocks noChangeArrowheads="1"/>
          </p:cNvSpPr>
          <p:nvPr/>
        </p:nvSpPr>
        <p:spPr bwMode="auto">
          <a:xfrm>
            <a:off x="5562600" y="2088934"/>
            <a:ext cx="236220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>
                <a:latin typeface="Times New Roman" charset="0"/>
              </a:rPr>
              <a:t>主存地址结构：</a:t>
            </a:r>
          </a:p>
          <a:p>
            <a:pPr>
              <a:spcBef>
                <a:spcPct val="50000"/>
              </a:spcBef>
            </a:pPr>
            <a:endParaRPr lang="zh-CN" altLang="en-US" sz="2400">
              <a:latin typeface="Times New Roman" charset="0"/>
            </a:endParaRPr>
          </a:p>
        </p:txBody>
      </p:sp>
      <p:sp>
        <p:nvSpPr>
          <p:cNvPr id="35" name="Rectangle 33"/>
          <p:cNvSpPr>
            <a:spLocks noChangeArrowheads="1"/>
          </p:cNvSpPr>
          <p:nvPr/>
        </p:nvSpPr>
        <p:spPr bwMode="auto">
          <a:xfrm>
            <a:off x="5562600" y="3536734"/>
            <a:ext cx="1676400" cy="381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400">
                <a:latin typeface="Times New Roman" charset="0"/>
              </a:rPr>
              <a:t>主存块号</a:t>
            </a:r>
          </a:p>
        </p:txBody>
      </p:sp>
      <p:sp>
        <p:nvSpPr>
          <p:cNvPr id="36" name="Rectangle 35"/>
          <p:cNvSpPr>
            <a:spLocks noChangeArrowheads="1"/>
          </p:cNvSpPr>
          <p:nvPr/>
        </p:nvSpPr>
        <p:spPr bwMode="auto">
          <a:xfrm>
            <a:off x="7239000" y="3536734"/>
            <a:ext cx="1295400" cy="381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400">
                <a:latin typeface="Times New Roman" charset="0"/>
              </a:rPr>
              <a:t>块内地址</a:t>
            </a:r>
          </a:p>
        </p:txBody>
      </p:sp>
      <p:sp>
        <p:nvSpPr>
          <p:cNvPr id="37" name="Line 37"/>
          <p:cNvSpPr>
            <a:spLocks noChangeShapeType="1"/>
          </p:cNvSpPr>
          <p:nvPr/>
        </p:nvSpPr>
        <p:spPr bwMode="auto">
          <a:xfrm>
            <a:off x="5562600" y="3079534"/>
            <a:ext cx="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" name="Line 38"/>
          <p:cNvSpPr>
            <a:spLocks noChangeShapeType="1"/>
          </p:cNvSpPr>
          <p:nvPr/>
        </p:nvSpPr>
        <p:spPr bwMode="auto">
          <a:xfrm>
            <a:off x="7239000" y="3003334"/>
            <a:ext cx="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" name="Line 39"/>
          <p:cNvSpPr>
            <a:spLocks noChangeShapeType="1"/>
          </p:cNvSpPr>
          <p:nvPr/>
        </p:nvSpPr>
        <p:spPr bwMode="auto">
          <a:xfrm>
            <a:off x="8534400" y="3003334"/>
            <a:ext cx="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" name="Line 40"/>
          <p:cNvSpPr>
            <a:spLocks noChangeShapeType="1"/>
          </p:cNvSpPr>
          <p:nvPr/>
        </p:nvSpPr>
        <p:spPr bwMode="auto">
          <a:xfrm>
            <a:off x="5562600" y="3231934"/>
            <a:ext cx="16764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" name="Line 41"/>
          <p:cNvSpPr>
            <a:spLocks noChangeShapeType="1"/>
          </p:cNvSpPr>
          <p:nvPr/>
        </p:nvSpPr>
        <p:spPr bwMode="auto">
          <a:xfrm>
            <a:off x="7239000" y="3308134"/>
            <a:ext cx="12954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5791200" y="2850934"/>
            <a:ext cx="1143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m</a:t>
            </a:r>
            <a:r>
              <a:rPr lang="zh-CN" altLang="en-US" sz="2400">
                <a:latin typeface="Times New Roman" charset="0"/>
              </a:rPr>
              <a:t>位</a:t>
            </a: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7543800" y="2927134"/>
            <a:ext cx="838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b</a:t>
            </a:r>
            <a:r>
              <a:rPr lang="zh-CN" altLang="en-US" sz="2400">
                <a:latin typeface="Times New Roman" charset="0"/>
              </a:rPr>
              <a:t>位</a:t>
            </a:r>
          </a:p>
        </p:txBody>
      </p:sp>
      <p:sp>
        <p:nvSpPr>
          <p:cNvPr id="44" name="Line 45"/>
          <p:cNvSpPr>
            <a:spLocks noChangeShapeType="1"/>
          </p:cNvSpPr>
          <p:nvPr/>
        </p:nvSpPr>
        <p:spPr bwMode="auto">
          <a:xfrm>
            <a:off x="5562600" y="4070134"/>
            <a:ext cx="0" cy="6096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" name="Line 46"/>
          <p:cNvSpPr>
            <a:spLocks noChangeShapeType="1"/>
          </p:cNvSpPr>
          <p:nvPr/>
        </p:nvSpPr>
        <p:spPr bwMode="auto">
          <a:xfrm>
            <a:off x="8534400" y="4070134"/>
            <a:ext cx="0" cy="6096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Line 47"/>
          <p:cNvSpPr>
            <a:spLocks noChangeShapeType="1"/>
          </p:cNvSpPr>
          <p:nvPr/>
        </p:nvSpPr>
        <p:spPr bwMode="auto">
          <a:xfrm>
            <a:off x="5562600" y="4451134"/>
            <a:ext cx="29718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" name="Text Box 48"/>
          <p:cNvSpPr txBox="1">
            <a:spLocks noChangeArrowheads="1"/>
          </p:cNvSpPr>
          <p:nvPr/>
        </p:nvSpPr>
        <p:spPr bwMode="auto">
          <a:xfrm>
            <a:off x="6477000" y="4070134"/>
            <a:ext cx="1371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n</a:t>
            </a:r>
            <a:r>
              <a:rPr lang="zh-CN" altLang="en-US" sz="2400">
                <a:latin typeface="Times New Roman" charset="0"/>
              </a:rPr>
              <a:t>位</a:t>
            </a:r>
          </a:p>
        </p:txBody>
      </p:sp>
      <p:sp>
        <p:nvSpPr>
          <p:cNvPr id="48" name="Rectangle 49"/>
          <p:cNvSpPr>
            <a:spLocks noChangeArrowheads="1"/>
          </p:cNvSpPr>
          <p:nvPr/>
        </p:nvSpPr>
        <p:spPr bwMode="auto">
          <a:xfrm>
            <a:off x="914400" y="3384334"/>
            <a:ext cx="1752600" cy="4572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>
                <a:latin typeface="Times New Roman" charset="0"/>
              </a:rPr>
              <a:t>…...</a:t>
            </a:r>
          </a:p>
        </p:txBody>
      </p:sp>
      <p:sp>
        <p:nvSpPr>
          <p:cNvPr id="49" name="Rectangle 50"/>
          <p:cNvSpPr>
            <a:spLocks noChangeArrowheads="1"/>
          </p:cNvSpPr>
          <p:nvPr/>
        </p:nvSpPr>
        <p:spPr bwMode="auto">
          <a:xfrm>
            <a:off x="914400" y="4451134"/>
            <a:ext cx="1752600" cy="4572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>
                <a:latin typeface="Times New Roman" charset="0"/>
              </a:rPr>
              <a:t>…...</a:t>
            </a:r>
          </a:p>
        </p:txBody>
      </p:sp>
    </p:spTree>
    <p:extLst>
      <p:ext uri="{BB962C8B-B14F-4D97-AF65-F5344CB8AC3E}">
        <p14:creationId xmlns:p14="http://schemas.microsoft.com/office/powerpoint/2010/main" val="67277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存储器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半导体</a:t>
            </a:r>
            <a:r>
              <a:rPr lang="zh-CN" altLang="en-US" dirty="0"/>
              <a:t>存储器作为主存</a:t>
            </a:r>
            <a:r>
              <a:rPr lang="zh-CN" altLang="en-US" dirty="0" smtClean="0"/>
              <a:t>储器</a:t>
            </a:r>
            <a:r>
              <a:rPr lang="zh-CN" altLang="en-US" dirty="0"/>
              <a:t>（</a:t>
            </a:r>
            <a:r>
              <a:rPr lang="zh-CN" altLang="en-US" dirty="0" smtClean="0"/>
              <a:t>主存</a:t>
            </a:r>
            <a:r>
              <a:rPr lang="zh-CN" altLang="en-US" dirty="0"/>
              <a:t>或</a:t>
            </a:r>
            <a:r>
              <a:rPr lang="zh-CN" altLang="en-US" dirty="0" smtClean="0"/>
              <a:t>内存</a:t>
            </a:r>
            <a:r>
              <a:rPr lang="zh-CN" altLang="en-US" dirty="0"/>
              <a:t>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存放</a:t>
            </a:r>
            <a:r>
              <a:rPr lang="zh-CN" altLang="en-US" dirty="0"/>
              <a:t>当前正在执行的程序和</a:t>
            </a:r>
            <a:r>
              <a:rPr lang="zh-CN" altLang="en-US" dirty="0" smtClean="0"/>
              <a:t>数据</a:t>
            </a:r>
            <a:endParaRPr lang="en-US" altLang="zh-CN" dirty="0"/>
          </a:p>
          <a:p>
            <a:pPr lvl="1"/>
            <a:r>
              <a:rPr lang="zh-CN" altLang="en-US" dirty="0"/>
              <a:t>半导体存储器可随机访问任一单元</a:t>
            </a:r>
            <a:endParaRPr lang="en-US" altLang="zh-CN" dirty="0" smtClean="0"/>
          </a:p>
          <a:p>
            <a:r>
              <a:rPr lang="zh-CN" altLang="en-US" dirty="0" smtClean="0"/>
              <a:t>用</a:t>
            </a:r>
            <a:r>
              <a:rPr lang="zh-CN" altLang="en-US" dirty="0"/>
              <a:t>磁盘、磁带、光盘作为外存储器或辅助</a:t>
            </a:r>
            <a:r>
              <a:rPr lang="zh-CN" altLang="en-US" dirty="0" smtClean="0"/>
              <a:t>存储器</a:t>
            </a:r>
            <a:r>
              <a:rPr lang="zh-CN" altLang="en-US" dirty="0"/>
              <a:t>（</a:t>
            </a:r>
            <a:r>
              <a:rPr lang="zh-CN" altLang="en-US" dirty="0" smtClean="0"/>
              <a:t>外存</a:t>
            </a:r>
            <a:r>
              <a:rPr lang="zh-CN" altLang="en-US" dirty="0"/>
              <a:t>或</a:t>
            </a:r>
            <a:r>
              <a:rPr lang="zh-CN" altLang="en-US" dirty="0" smtClean="0"/>
              <a:t>辅存</a:t>
            </a:r>
            <a:r>
              <a:rPr lang="zh-CN" altLang="en-US" dirty="0"/>
              <a:t>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存放</a:t>
            </a:r>
            <a:r>
              <a:rPr lang="zh-CN" altLang="en-US" dirty="0"/>
              <a:t>当前不在运行的大量程序和</a:t>
            </a:r>
            <a:r>
              <a:rPr lang="zh-CN" altLang="en-US" dirty="0" smtClean="0"/>
              <a:t>数据</a:t>
            </a:r>
            <a:endParaRPr lang="zh-CN" altLang="en-US" dirty="0"/>
          </a:p>
          <a:p>
            <a:pPr lvl="1"/>
            <a:r>
              <a:rPr lang="zh-CN" altLang="en-US" dirty="0" smtClean="0"/>
              <a:t>辅助</a:t>
            </a:r>
            <a:r>
              <a:rPr lang="zh-CN" altLang="en-US" dirty="0"/>
              <a:t>存储器一般为串行访问</a:t>
            </a:r>
            <a:r>
              <a:rPr lang="zh-CN" altLang="en-US" dirty="0" smtClean="0"/>
              <a:t>存储器</a:t>
            </a:r>
            <a:r>
              <a:rPr lang="zh-CN" altLang="en-US" dirty="0"/>
              <a:t>，</a:t>
            </a:r>
            <a:r>
              <a:rPr lang="zh-CN" altLang="en-US" dirty="0" smtClean="0"/>
              <a:t>需要</a:t>
            </a:r>
            <a:r>
              <a:rPr lang="zh-CN" altLang="en-US" dirty="0"/>
              <a:t>顺序地一位一位地进行，访问指定信息所需时间与信息所在位置</a:t>
            </a:r>
            <a:r>
              <a:rPr lang="zh-CN" altLang="en-US" dirty="0" smtClean="0"/>
              <a:t>有关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34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Cache</a:t>
            </a:r>
            <a:r>
              <a:rPr kumimoji="1" lang="zh-CN" altLang="en-US" dirty="0"/>
              <a:t>地址结构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619250" y="2609193"/>
            <a:ext cx="17526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619250" y="2761593"/>
            <a:ext cx="17526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619250" y="2913993"/>
            <a:ext cx="17526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619250" y="3066393"/>
            <a:ext cx="17526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1619250" y="3218793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AutoShape 7"/>
          <p:cNvSpPr>
            <a:spLocks/>
          </p:cNvSpPr>
          <p:nvPr/>
        </p:nvSpPr>
        <p:spPr bwMode="auto">
          <a:xfrm>
            <a:off x="3371850" y="2609193"/>
            <a:ext cx="381000" cy="609600"/>
          </a:xfrm>
          <a:prstGeom prst="rightBrace">
            <a:avLst>
              <a:gd name="adj1" fmla="val 13333"/>
              <a:gd name="adj2" fmla="val 50000"/>
            </a:avLst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" name="Text Box 8"/>
          <p:cNvSpPr txBox="1">
            <a:spLocks noChangeArrowheads="1"/>
          </p:cNvSpPr>
          <p:nvPr/>
        </p:nvSpPr>
        <p:spPr bwMode="auto">
          <a:xfrm>
            <a:off x="3752850" y="2685393"/>
            <a:ext cx="1676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2</a:t>
            </a:r>
            <a:r>
              <a:rPr lang="en-US" altLang="zh-CN" sz="2400" baseline="30000">
                <a:latin typeface="Times New Roman" charset="0"/>
              </a:rPr>
              <a:t>b</a:t>
            </a:r>
            <a:r>
              <a:rPr lang="zh-CN" altLang="en-US" sz="2400">
                <a:latin typeface="Times New Roman" charset="0"/>
              </a:rPr>
              <a:t>个字节</a:t>
            </a: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1619250" y="3371193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1619250" y="3523593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1619250" y="3675993"/>
            <a:ext cx="1752600" cy="152400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1619250" y="4285593"/>
            <a:ext cx="1752600" cy="1524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1619250" y="4437993"/>
            <a:ext cx="1752600" cy="1524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1619250" y="4590393"/>
            <a:ext cx="1752600" cy="1524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1619250" y="4742793"/>
            <a:ext cx="1752600" cy="1524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" name="AutoShape 16"/>
          <p:cNvSpPr>
            <a:spLocks/>
          </p:cNvSpPr>
          <p:nvPr/>
        </p:nvSpPr>
        <p:spPr bwMode="auto">
          <a:xfrm>
            <a:off x="3371850" y="3218793"/>
            <a:ext cx="381000" cy="609600"/>
          </a:xfrm>
          <a:prstGeom prst="rightBrace">
            <a:avLst>
              <a:gd name="adj1" fmla="val 13333"/>
              <a:gd name="adj2" fmla="val 50000"/>
            </a:avLst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3752850" y="3294993"/>
            <a:ext cx="457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2</a:t>
            </a:r>
            <a:r>
              <a:rPr lang="en-US" altLang="zh-CN" sz="2400" baseline="30000">
                <a:latin typeface="Times New Roman" charset="0"/>
              </a:rPr>
              <a:t>b</a:t>
            </a:r>
          </a:p>
        </p:txBody>
      </p:sp>
      <p:sp>
        <p:nvSpPr>
          <p:cNvPr id="20" name="Rectangle 22"/>
          <p:cNvSpPr>
            <a:spLocks noChangeArrowheads="1"/>
          </p:cNvSpPr>
          <p:nvPr/>
        </p:nvSpPr>
        <p:spPr bwMode="auto">
          <a:xfrm>
            <a:off x="1619250" y="5428593"/>
            <a:ext cx="1752600" cy="152400"/>
          </a:xfrm>
          <a:prstGeom prst="rect">
            <a:avLst/>
          </a:prstGeom>
          <a:solidFill>
            <a:schemeClr val="hlink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" name="Rectangle 23"/>
          <p:cNvSpPr>
            <a:spLocks noChangeArrowheads="1"/>
          </p:cNvSpPr>
          <p:nvPr/>
        </p:nvSpPr>
        <p:spPr bwMode="auto">
          <a:xfrm>
            <a:off x="1619250" y="5580993"/>
            <a:ext cx="1752600" cy="152400"/>
          </a:xfrm>
          <a:prstGeom prst="rect">
            <a:avLst/>
          </a:prstGeom>
          <a:solidFill>
            <a:schemeClr val="hlink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2" name="Rectangle 24"/>
          <p:cNvSpPr>
            <a:spLocks noChangeArrowheads="1"/>
          </p:cNvSpPr>
          <p:nvPr/>
        </p:nvSpPr>
        <p:spPr bwMode="auto">
          <a:xfrm>
            <a:off x="1619250" y="5733393"/>
            <a:ext cx="1752600" cy="152400"/>
          </a:xfrm>
          <a:prstGeom prst="rect">
            <a:avLst/>
          </a:prstGeom>
          <a:solidFill>
            <a:schemeClr val="hlink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" name="Rectangle 25"/>
          <p:cNvSpPr>
            <a:spLocks noChangeArrowheads="1"/>
          </p:cNvSpPr>
          <p:nvPr/>
        </p:nvSpPr>
        <p:spPr bwMode="auto">
          <a:xfrm>
            <a:off x="1619250" y="5885793"/>
            <a:ext cx="1752600" cy="152400"/>
          </a:xfrm>
          <a:prstGeom prst="rect">
            <a:avLst/>
          </a:prstGeom>
          <a:solidFill>
            <a:schemeClr val="hlink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" name="AutoShape 28"/>
          <p:cNvSpPr>
            <a:spLocks/>
          </p:cNvSpPr>
          <p:nvPr/>
        </p:nvSpPr>
        <p:spPr bwMode="auto">
          <a:xfrm>
            <a:off x="3371850" y="5428593"/>
            <a:ext cx="381000" cy="609600"/>
          </a:xfrm>
          <a:prstGeom prst="rightBrace">
            <a:avLst>
              <a:gd name="adj1" fmla="val 13333"/>
              <a:gd name="adj2" fmla="val 50000"/>
            </a:avLst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" name="Text Box 29"/>
          <p:cNvSpPr txBox="1">
            <a:spLocks noChangeArrowheads="1"/>
          </p:cNvSpPr>
          <p:nvPr/>
        </p:nvSpPr>
        <p:spPr bwMode="auto">
          <a:xfrm>
            <a:off x="3752850" y="5504793"/>
            <a:ext cx="457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2</a:t>
            </a:r>
            <a:r>
              <a:rPr lang="en-US" altLang="zh-CN" sz="2400" baseline="30000">
                <a:latin typeface="Times New Roman" charset="0"/>
              </a:rPr>
              <a:t>b</a:t>
            </a:r>
          </a:p>
        </p:txBody>
      </p:sp>
      <p:sp>
        <p:nvSpPr>
          <p:cNvPr id="26" name="AutoShape 30"/>
          <p:cNvSpPr>
            <a:spLocks/>
          </p:cNvSpPr>
          <p:nvPr/>
        </p:nvSpPr>
        <p:spPr bwMode="auto">
          <a:xfrm>
            <a:off x="4210050" y="2913993"/>
            <a:ext cx="609600" cy="2819400"/>
          </a:xfrm>
          <a:prstGeom prst="rightBrace">
            <a:avLst>
              <a:gd name="adj1" fmla="val 38542"/>
              <a:gd name="adj2" fmla="val 50000"/>
            </a:avLst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" name="Text Box 31"/>
          <p:cNvSpPr txBox="1">
            <a:spLocks noChangeArrowheads="1"/>
          </p:cNvSpPr>
          <p:nvPr/>
        </p:nvSpPr>
        <p:spPr bwMode="auto">
          <a:xfrm>
            <a:off x="4743450" y="4056993"/>
            <a:ext cx="1066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2</a:t>
            </a:r>
            <a:r>
              <a:rPr lang="en-US" altLang="zh-CN" sz="2400" baseline="30000">
                <a:latin typeface="Times New Roman" charset="0"/>
              </a:rPr>
              <a:t>c</a:t>
            </a:r>
            <a:r>
              <a:rPr lang="zh-CN" altLang="en-US" sz="2400">
                <a:latin typeface="Times New Roman" charset="0"/>
              </a:rPr>
              <a:t>块</a:t>
            </a:r>
          </a:p>
        </p:txBody>
      </p:sp>
      <p:sp>
        <p:nvSpPr>
          <p:cNvPr id="28" name="Text Box 32"/>
          <p:cNvSpPr txBox="1">
            <a:spLocks noChangeArrowheads="1"/>
          </p:cNvSpPr>
          <p:nvPr/>
        </p:nvSpPr>
        <p:spPr bwMode="auto">
          <a:xfrm>
            <a:off x="5505450" y="2532993"/>
            <a:ext cx="236220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Cache</a:t>
            </a:r>
            <a:r>
              <a:rPr lang="zh-CN" altLang="en-US" sz="2400">
                <a:latin typeface="Times New Roman" charset="0"/>
              </a:rPr>
              <a:t>地址结构：</a:t>
            </a:r>
          </a:p>
          <a:p>
            <a:pPr>
              <a:spcBef>
                <a:spcPct val="50000"/>
              </a:spcBef>
            </a:pPr>
            <a:endParaRPr lang="zh-CN" altLang="en-US" sz="2400">
              <a:latin typeface="Times New Roman" charset="0"/>
            </a:endParaRPr>
          </a:p>
        </p:txBody>
      </p:sp>
      <p:sp>
        <p:nvSpPr>
          <p:cNvPr id="29" name="Rectangle 33"/>
          <p:cNvSpPr>
            <a:spLocks noChangeArrowheads="1"/>
          </p:cNvSpPr>
          <p:nvPr/>
        </p:nvSpPr>
        <p:spPr bwMode="auto">
          <a:xfrm>
            <a:off x="5505450" y="3980793"/>
            <a:ext cx="1676400" cy="381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400">
                <a:latin typeface="Times New Roman" charset="0"/>
              </a:rPr>
              <a:t>主存块号</a:t>
            </a:r>
          </a:p>
        </p:txBody>
      </p:sp>
      <p:sp>
        <p:nvSpPr>
          <p:cNvPr id="30" name="Rectangle 34"/>
          <p:cNvSpPr>
            <a:spLocks noChangeArrowheads="1"/>
          </p:cNvSpPr>
          <p:nvPr/>
        </p:nvSpPr>
        <p:spPr bwMode="auto">
          <a:xfrm>
            <a:off x="7181850" y="3980793"/>
            <a:ext cx="1295400" cy="381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400">
                <a:latin typeface="Times New Roman" charset="0"/>
              </a:rPr>
              <a:t>块内地址</a:t>
            </a:r>
          </a:p>
        </p:txBody>
      </p:sp>
      <p:sp>
        <p:nvSpPr>
          <p:cNvPr id="31" name="Line 35"/>
          <p:cNvSpPr>
            <a:spLocks noChangeShapeType="1"/>
          </p:cNvSpPr>
          <p:nvPr/>
        </p:nvSpPr>
        <p:spPr bwMode="auto">
          <a:xfrm>
            <a:off x="5505450" y="3523593"/>
            <a:ext cx="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2" name="Line 36"/>
          <p:cNvSpPr>
            <a:spLocks noChangeShapeType="1"/>
          </p:cNvSpPr>
          <p:nvPr/>
        </p:nvSpPr>
        <p:spPr bwMode="auto">
          <a:xfrm>
            <a:off x="7181850" y="3447393"/>
            <a:ext cx="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" name="Line 37"/>
          <p:cNvSpPr>
            <a:spLocks noChangeShapeType="1"/>
          </p:cNvSpPr>
          <p:nvPr/>
        </p:nvSpPr>
        <p:spPr bwMode="auto">
          <a:xfrm>
            <a:off x="8477250" y="3447393"/>
            <a:ext cx="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" name="Line 38"/>
          <p:cNvSpPr>
            <a:spLocks noChangeShapeType="1"/>
          </p:cNvSpPr>
          <p:nvPr/>
        </p:nvSpPr>
        <p:spPr bwMode="auto">
          <a:xfrm>
            <a:off x="5505450" y="3675993"/>
            <a:ext cx="16764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" name="Line 39"/>
          <p:cNvSpPr>
            <a:spLocks noChangeShapeType="1"/>
          </p:cNvSpPr>
          <p:nvPr/>
        </p:nvSpPr>
        <p:spPr bwMode="auto">
          <a:xfrm>
            <a:off x="7181850" y="3752193"/>
            <a:ext cx="12954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" name="Text Box 40"/>
          <p:cNvSpPr txBox="1">
            <a:spLocks noChangeArrowheads="1"/>
          </p:cNvSpPr>
          <p:nvPr/>
        </p:nvSpPr>
        <p:spPr bwMode="auto">
          <a:xfrm>
            <a:off x="5734050" y="3294993"/>
            <a:ext cx="1143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c</a:t>
            </a:r>
            <a:r>
              <a:rPr lang="zh-CN" altLang="en-US" sz="2400">
                <a:latin typeface="Times New Roman" charset="0"/>
              </a:rPr>
              <a:t>位</a:t>
            </a:r>
          </a:p>
        </p:txBody>
      </p:sp>
      <p:sp>
        <p:nvSpPr>
          <p:cNvPr id="37" name="Text Box 41"/>
          <p:cNvSpPr txBox="1">
            <a:spLocks noChangeArrowheads="1"/>
          </p:cNvSpPr>
          <p:nvPr/>
        </p:nvSpPr>
        <p:spPr bwMode="auto">
          <a:xfrm>
            <a:off x="7486650" y="3371193"/>
            <a:ext cx="838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Times New Roman" charset="0"/>
              </a:rPr>
              <a:t>b</a:t>
            </a:r>
            <a:r>
              <a:rPr lang="zh-CN" altLang="en-US" sz="2400">
                <a:latin typeface="Times New Roman" charset="0"/>
              </a:rPr>
              <a:t>位</a:t>
            </a:r>
          </a:p>
        </p:txBody>
      </p:sp>
      <p:sp>
        <p:nvSpPr>
          <p:cNvPr id="38" name="Rectangle 44"/>
          <p:cNvSpPr>
            <a:spLocks noChangeArrowheads="1"/>
          </p:cNvSpPr>
          <p:nvPr/>
        </p:nvSpPr>
        <p:spPr bwMode="auto">
          <a:xfrm>
            <a:off x="704850" y="2609193"/>
            <a:ext cx="9144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" name="Rectangle 45"/>
          <p:cNvSpPr>
            <a:spLocks noChangeArrowheads="1"/>
          </p:cNvSpPr>
          <p:nvPr/>
        </p:nvSpPr>
        <p:spPr bwMode="auto">
          <a:xfrm>
            <a:off x="704850" y="3218793"/>
            <a:ext cx="9144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" name="Rectangle 46"/>
          <p:cNvSpPr>
            <a:spLocks noChangeArrowheads="1"/>
          </p:cNvSpPr>
          <p:nvPr/>
        </p:nvSpPr>
        <p:spPr bwMode="auto">
          <a:xfrm>
            <a:off x="704850" y="4285593"/>
            <a:ext cx="9144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1" name="Rectangle 47"/>
          <p:cNvSpPr>
            <a:spLocks noChangeArrowheads="1"/>
          </p:cNvSpPr>
          <p:nvPr/>
        </p:nvSpPr>
        <p:spPr bwMode="auto">
          <a:xfrm>
            <a:off x="704850" y="5428593"/>
            <a:ext cx="914400" cy="152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2" name="Rectangle 48"/>
          <p:cNvSpPr>
            <a:spLocks noChangeArrowheads="1"/>
          </p:cNvSpPr>
          <p:nvPr/>
        </p:nvSpPr>
        <p:spPr bwMode="auto">
          <a:xfrm>
            <a:off x="1619250" y="3828393"/>
            <a:ext cx="1752600" cy="4572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>
                <a:latin typeface="Times New Roman" charset="0"/>
              </a:rPr>
              <a:t>…...</a:t>
            </a:r>
          </a:p>
        </p:txBody>
      </p:sp>
      <p:sp>
        <p:nvSpPr>
          <p:cNvPr id="43" name="Rectangle 49"/>
          <p:cNvSpPr>
            <a:spLocks noChangeArrowheads="1"/>
          </p:cNvSpPr>
          <p:nvPr/>
        </p:nvSpPr>
        <p:spPr bwMode="auto">
          <a:xfrm>
            <a:off x="1619250" y="4895193"/>
            <a:ext cx="1752600" cy="5334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>
                <a:latin typeface="Times New Roman" charset="0"/>
              </a:rPr>
              <a:t>…...</a:t>
            </a:r>
          </a:p>
        </p:txBody>
      </p:sp>
      <p:sp>
        <p:nvSpPr>
          <p:cNvPr id="44" name="Text Box 52"/>
          <p:cNvSpPr txBox="1">
            <a:spLocks noChangeArrowheads="1"/>
          </p:cNvSpPr>
          <p:nvPr/>
        </p:nvSpPr>
        <p:spPr bwMode="auto">
          <a:xfrm>
            <a:off x="628650" y="2151993"/>
            <a:ext cx="1828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/>
              <a:t>标记</a:t>
            </a:r>
            <a:r>
              <a:rPr lang="en-US" altLang="zh-CN" sz="2000"/>
              <a:t>t</a:t>
            </a:r>
            <a:r>
              <a:rPr lang="zh-CN" altLang="en-US" sz="2000"/>
              <a:t>位</a:t>
            </a:r>
            <a:r>
              <a:rPr lang="en-US" altLang="zh-CN" sz="2000"/>
              <a:t>(m-c)</a:t>
            </a:r>
          </a:p>
        </p:txBody>
      </p:sp>
    </p:spTree>
    <p:extLst>
      <p:ext uri="{BB962C8B-B14F-4D97-AF65-F5344CB8AC3E}">
        <p14:creationId xmlns:p14="http://schemas.microsoft.com/office/powerpoint/2010/main" val="17892149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cache</a:t>
            </a:r>
            <a:r>
              <a:rPr lang="zh-CN" altLang="en-US" dirty="0"/>
              <a:t>的效率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cache</a:t>
            </a:r>
            <a:r>
              <a:rPr lang="zh-CN" altLang="en-US" dirty="0"/>
              <a:t>的效率的重要</a:t>
            </a:r>
            <a:r>
              <a:rPr lang="zh-CN" altLang="en-US" dirty="0" smtClean="0"/>
              <a:t>因素</a:t>
            </a:r>
            <a:r>
              <a:rPr lang="zh-CN" altLang="en-US" dirty="0"/>
              <a:t>：</a:t>
            </a:r>
            <a:r>
              <a:rPr lang="en-US" altLang="zh-CN" dirty="0" smtClean="0"/>
              <a:t>cache</a:t>
            </a:r>
            <a:r>
              <a:rPr lang="zh-CN" altLang="en-US" dirty="0"/>
              <a:t>的容量和块的</a:t>
            </a:r>
            <a:r>
              <a:rPr lang="zh-CN" altLang="en-US" dirty="0" smtClean="0"/>
              <a:t>大小</a:t>
            </a:r>
            <a:endParaRPr lang="en-US" altLang="zh-CN" dirty="0" smtClean="0"/>
          </a:p>
          <a:p>
            <a:r>
              <a:rPr lang="zh-CN" altLang="en-US" dirty="0" smtClean="0"/>
              <a:t>性能指标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命中率</a:t>
            </a:r>
            <a:r>
              <a:rPr lang="zh-CN" altLang="en-US" dirty="0" smtClean="0">
                <a:latin typeface="Arial" charset="0"/>
              </a:rPr>
              <a:t>：</a:t>
            </a:r>
            <a:r>
              <a:rPr lang="en-US" altLang="zh-CN" dirty="0" smtClean="0"/>
              <a:t>CPU</a:t>
            </a:r>
            <a:r>
              <a:rPr lang="zh-CN" altLang="en-US" dirty="0"/>
              <a:t>所要访问的信息在</a:t>
            </a:r>
            <a:r>
              <a:rPr lang="en-US" altLang="zh-CN" dirty="0"/>
              <a:t>cache</a:t>
            </a:r>
            <a:r>
              <a:rPr lang="zh-CN" altLang="en-US" dirty="0"/>
              <a:t>中的</a:t>
            </a:r>
            <a:r>
              <a:rPr lang="zh-CN" altLang="en-US" dirty="0" smtClean="0"/>
              <a:t>比率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失效率：所</a:t>
            </a:r>
            <a:r>
              <a:rPr lang="zh-CN" altLang="en-US" dirty="0"/>
              <a:t>要访问的信息不在</a:t>
            </a:r>
            <a:r>
              <a:rPr lang="en-US" altLang="zh-CN" dirty="0"/>
              <a:t>cache</a:t>
            </a:r>
            <a:r>
              <a:rPr lang="zh-CN" altLang="en-US" dirty="0"/>
              <a:t>中的</a:t>
            </a:r>
            <a:r>
              <a:rPr lang="zh-CN" altLang="en-US" dirty="0" smtClean="0"/>
              <a:t>比率</a:t>
            </a:r>
            <a:endParaRPr lang="en-US" altLang="zh-CN" dirty="0"/>
          </a:p>
          <a:p>
            <a:r>
              <a:rPr lang="zh-CN" altLang="en-US" dirty="0" smtClean="0"/>
              <a:t>具有</a:t>
            </a:r>
            <a:r>
              <a:rPr lang="en-US" altLang="zh-CN" dirty="0"/>
              <a:t>cache</a:t>
            </a:r>
            <a:r>
              <a:rPr lang="zh-CN" altLang="en-US" dirty="0"/>
              <a:t>的</a:t>
            </a:r>
            <a:r>
              <a:rPr lang="zh-CN" altLang="en-US" dirty="0" smtClean="0"/>
              <a:t>存储器的平均</a:t>
            </a:r>
            <a:r>
              <a:rPr lang="zh-CN" altLang="en-US" dirty="0"/>
              <a:t>存取</a:t>
            </a:r>
            <a:r>
              <a:rPr lang="zh-CN" altLang="en-US" dirty="0" smtClean="0"/>
              <a:t>时间</a:t>
            </a:r>
            <a:endParaRPr lang="zh-CN" altLang="en-US" dirty="0"/>
          </a:p>
          <a:p>
            <a:pPr lvl="1"/>
            <a:r>
              <a:rPr lang="zh-CN" altLang="en-US" dirty="0"/>
              <a:t>设</a:t>
            </a:r>
            <a:r>
              <a:rPr lang="en-US" altLang="zh-CN" dirty="0"/>
              <a:t>cache</a:t>
            </a:r>
            <a:r>
              <a:rPr lang="zh-CN" altLang="en-US" dirty="0"/>
              <a:t>的存取时间为</a:t>
            </a:r>
            <a:r>
              <a:rPr lang="en-US" altLang="zh-CN" dirty="0" err="1"/>
              <a:t>t</a:t>
            </a:r>
            <a:r>
              <a:rPr lang="en-US" altLang="zh-CN" baseline="-25000" dirty="0" err="1"/>
              <a:t>c</a:t>
            </a:r>
            <a:r>
              <a:rPr lang="zh-CN" altLang="en-US" dirty="0"/>
              <a:t>，命中率为</a:t>
            </a:r>
            <a:r>
              <a:rPr lang="en-US" altLang="zh-CN" dirty="0"/>
              <a:t>h</a:t>
            </a:r>
            <a:r>
              <a:rPr lang="zh-CN" altLang="en-US" dirty="0"/>
              <a:t>，主存的存取时间为</a:t>
            </a:r>
            <a:r>
              <a:rPr lang="en-US" altLang="zh-CN" dirty="0" err="1"/>
              <a:t>t</a:t>
            </a:r>
            <a:r>
              <a:rPr lang="en-US" altLang="zh-CN" baseline="-25000" dirty="0" err="1"/>
              <a:t>M</a:t>
            </a:r>
            <a:r>
              <a:rPr lang="zh-CN" altLang="en-US" dirty="0"/>
              <a:t>，</a:t>
            </a:r>
            <a:r>
              <a:rPr lang="zh-CN" altLang="en-US" dirty="0" smtClean="0"/>
              <a:t>则</a:t>
            </a:r>
            <a:endParaRPr lang="en-US" altLang="zh-CN" dirty="0"/>
          </a:p>
          <a:p>
            <a:pPr lvl="1"/>
            <a:r>
              <a:rPr lang="zh-CN" altLang="en-US" dirty="0" smtClean="0"/>
              <a:t>平均</a:t>
            </a:r>
            <a:r>
              <a:rPr lang="zh-CN" altLang="en-US" dirty="0"/>
              <a:t>存取时间</a:t>
            </a:r>
            <a:r>
              <a:rPr lang="en-US" altLang="zh-CN" dirty="0"/>
              <a:t>=</a:t>
            </a:r>
            <a:r>
              <a:rPr lang="en-US" altLang="zh-CN" dirty="0" err="1"/>
              <a:t>h</a:t>
            </a:r>
            <a:r>
              <a:rPr lang="en-US" altLang="zh-CN" dirty="0" err="1">
                <a:latin typeface="Arial" charset="0"/>
              </a:rPr>
              <a:t>·</a:t>
            </a:r>
            <a:r>
              <a:rPr lang="en-US" altLang="zh-CN" dirty="0" err="1"/>
              <a:t>t</a:t>
            </a:r>
            <a:r>
              <a:rPr lang="en-US" altLang="zh-CN" baseline="-25000" dirty="0" err="1"/>
              <a:t>c</a:t>
            </a:r>
            <a:r>
              <a:rPr lang="en-US" altLang="zh-CN" dirty="0"/>
              <a:t>+(1-h)(</a:t>
            </a:r>
            <a:r>
              <a:rPr lang="en-US" altLang="zh-CN" dirty="0" err="1"/>
              <a:t>t</a:t>
            </a:r>
            <a:r>
              <a:rPr lang="en-US" altLang="zh-CN" baseline="-25000" dirty="0" err="1"/>
              <a:t>c</a:t>
            </a:r>
            <a:r>
              <a:rPr lang="en-US" altLang="zh-CN" dirty="0" err="1"/>
              <a:t>+t</a:t>
            </a:r>
            <a:r>
              <a:rPr lang="en-US" altLang="zh-CN" baseline="-25000" dirty="0" err="1"/>
              <a:t>M</a:t>
            </a:r>
            <a:r>
              <a:rPr lang="en-US" altLang="zh-CN" dirty="0" smtClean="0"/>
              <a:t>)</a:t>
            </a:r>
            <a:endParaRPr lang="zh-CN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02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例题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设某流水线计算机有一个指令和数据合一的</a:t>
            </a:r>
            <a:r>
              <a:rPr lang="en-US" altLang="zh-CN" dirty="0"/>
              <a:t>cache</a:t>
            </a:r>
            <a:r>
              <a:rPr lang="zh-CN" altLang="zh-CN" dirty="0"/>
              <a:t>，已知</a:t>
            </a:r>
            <a:r>
              <a:rPr lang="en-US" altLang="zh-CN" dirty="0"/>
              <a:t>cache</a:t>
            </a:r>
            <a:r>
              <a:rPr lang="zh-CN" altLang="zh-CN" dirty="0"/>
              <a:t>的读</a:t>
            </a:r>
            <a:r>
              <a:rPr lang="en-US" altLang="zh-CN" dirty="0"/>
              <a:t>/</a:t>
            </a:r>
            <a:r>
              <a:rPr lang="zh-CN" altLang="zh-CN" dirty="0"/>
              <a:t>写时间为</a:t>
            </a:r>
            <a:r>
              <a:rPr lang="en-US" altLang="zh-CN" dirty="0"/>
              <a:t>10ns</a:t>
            </a:r>
            <a:r>
              <a:rPr lang="zh-CN" altLang="zh-CN" dirty="0"/>
              <a:t>，主存的读</a:t>
            </a:r>
            <a:r>
              <a:rPr lang="en-US" altLang="zh-CN" dirty="0"/>
              <a:t>/</a:t>
            </a:r>
            <a:r>
              <a:rPr lang="zh-CN" altLang="zh-CN" dirty="0"/>
              <a:t>写时间为</a:t>
            </a:r>
            <a:r>
              <a:rPr lang="en-US" altLang="zh-CN" dirty="0"/>
              <a:t>100ns</a:t>
            </a:r>
            <a:r>
              <a:rPr lang="zh-CN" altLang="zh-CN" dirty="0"/>
              <a:t>，取指的命中率为</a:t>
            </a:r>
            <a:r>
              <a:rPr lang="en-US" altLang="zh-CN" dirty="0"/>
              <a:t>98%</a:t>
            </a:r>
            <a:r>
              <a:rPr lang="zh-CN" altLang="zh-CN" dirty="0"/>
              <a:t>，数据的命中率为</a:t>
            </a:r>
            <a:r>
              <a:rPr lang="en-US" altLang="zh-CN" dirty="0"/>
              <a:t>95%</a:t>
            </a:r>
            <a:r>
              <a:rPr lang="zh-CN" altLang="zh-CN" dirty="0"/>
              <a:t>，在执行程序时，约有</a:t>
            </a:r>
            <a:r>
              <a:rPr lang="en-US" altLang="zh-CN" dirty="0"/>
              <a:t>1/5</a:t>
            </a:r>
            <a:r>
              <a:rPr lang="zh-CN" altLang="zh-CN" dirty="0"/>
              <a:t>指令需要存</a:t>
            </a:r>
            <a:r>
              <a:rPr lang="en-US" altLang="zh-CN" dirty="0"/>
              <a:t>/</a:t>
            </a:r>
            <a:r>
              <a:rPr lang="zh-CN" altLang="zh-CN" dirty="0"/>
              <a:t>取一个操作数，为简化起见，假设指令流水线在任何时候都不阻塞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zh-CN" altLang="zh-CN" dirty="0" smtClean="0"/>
              <a:t>问</a:t>
            </a:r>
            <a:r>
              <a:rPr lang="zh-CN" altLang="zh-CN" dirty="0"/>
              <a:t>设置</a:t>
            </a:r>
            <a:r>
              <a:rPr lang="en-US" altLang="zh-CN" dirty="0"/>
              <a:t>cache</a:t>
            </a:r>
            <a:r>
              <a:rPr lang="zh-CN" altLang="zh-CN" dirty="0"/>
              <a:t>后，与无</a:t>
            </a:r>
            <a:r>
              <a:rPr lang="en-US" altLang="zh-CN" dirty="0"/>
              <a:t>cache</a:t>
            </a:r>
            <a:r>
              <a:rPr lang="zh-CN" altLang="zh-CN" dirty="0"/>
              <a:t>比较，计算机的运算速度可提高多少倍</a:t>
            </a:r>
            <a:r>
              <a:rPr lang="en-US" altLang="zh-CN" dirty="0"/>
              <a:t>?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0676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解答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 smtClean="0"/>
              <a:t>有</a:t>
            </a:r>
            <a:r>
              <a:rPr kumimoji="1" lang="en-US" altLang="zh-CN" dirty="0"/>
              <a:t>cache</a:t>
            </a:r>
            <a:r>
              <a:rPr kumimoji="1" lang="zh-CN" altLang="en-US" dirty="0"/>
              <a:t>的情况： 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平均</a:t>
            </a:r>
            <a:r>
              <a:rPr kumimoji="1" lang="zh-CN" altLang="en-US" dirty="0"/>
              <a:t>访存</a:t>
            </a:r>
            <a:r>
              <a:rPr kumimoji="1" lang="zh-CN" altLang="en-US" dirty="0" smtClean="0"/>
              <a:t>时间</a:t>
            </a:r>
            <a:r>
              <a:rPr kumimoji="1" lang="en-US" altLang="zh-CN" dirty="0" smtClean="0"/>
              <a:t>=</a:t>
            </a:r>
            <a:r>
              <a:rPr kumimoji="1" lang="zh-CN" altLang="en-US" dirty="0"/>
              <a:t>平均取指时间</a:t>
            </a:r>
            <a:r>
              <a:rPr kumimoji="1" lang="en-US" altLang="zh-CN" dirty="0"/>
              <a:t>+</a:t>
            </a:r>
            <a:r>
              <a:rPr kumimoji="1" lang="zh-CN" altLang="en-US" dirty="0"/>
              <a:t>平均取数时间 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mr-IN" altLang="zh-CN" dirty="0"/>
              <a:t>=(98%*10ns+(</a:t>
            </a:r>
            <a:r>
              <a:rPr kumimoji="1" lang="mr-IN" altLang="zh-CN" dirty="0" smtClean="0"/>
              <a:t>1-98</a:t>
            </a:r>
            <a:r>
              <a:rPr kumimoji="1" lang="mr-IN" altLang="zh-CN" dirty="0"/>
              <a:t>%)*(10ns+100ns)) 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smtClean="0"/>
              <a:t>    </a:t>
            </a:r>
            <a:r>
              <a:rPr kumimoji="1" lang="mr-IN" altLang="zh-CN" dirty="0" smtClean="0"/>
              <a:t>+(</a:t>
            </a:r>
            <a:r>
              <a:rPr kumimoji="1" lang="mr-IN" altLang="zh-CN" dirty="0"/>
              <a:t>95%*10ns+(1-95%)*(10ns+100ns))/</a:t>
            </a:r>
            <a:r>
              <a:rPr kumimoji="1" lang="mr-IN" altLang="zh-CN" dirty="0" smtClean="0"/>
              <a:t>5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mr-IN" altLang="zh-CN" dirty="0" smtClean="0"/>
              <a:t>=12ns+3ns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mr-IN" altLang="zh-CN" dirty="0" smtClean="0"/>
              <a:t>=15ns</a:t>
            </a:r>
            <a:endParaRPr kumimoji="1" lang="en-US" altLang="zh-CN" dirty="0"/>
          </a:p>
          <a:p>
            <a:r>
              <a:rPr kumimoji="1" lang="zh-CN" altLang="en-US" dirty="0"/>
              <a:t>无</a:t>
            </a:r>
            <a:r>
              <a:rPr kumimoji="1" lang="en-US" altLang="zh-CN" dirty="0"/>
              <a:t>cache</a:t>
            </a:r>
            <a:r>
              <a:rPr kumimoji="1" lang="zh-CN" altLang="en-US" dirty="0"/>
              <a:t>的</a:t>
            </a:r>
            <a:r>
              <a:rPr kumimoji="1" lang="zh-CN" altLang="en-US" dirty="0" smtClean="0"/>
              <a:t>情况：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平均</a:t>
            </a:r>
            <a:r>
              <a:rPr kumimoji="1" lang="zh-CN" altLang="en-US" dirty="0"/>
              <a:t>访存时间</a:t>
            </a:r>
            <a:r>
              <a:rPr kumimoji="1" lang="en-US" altLang="zh-CN" dirty="0"/>
              <a:t>=</a:t>
            </a:r>
            <a:r>
              <a:rPr kumimoji="1" lang="zh-CN" altLang="en-US" dirty="0"/>
              <a:t>平均取指时间</a:t>
            </a:r>
            <a:r>
              <a:rPr kumimoji="1" lang="en-US" altLang="zh-CN" dirty="0"/>
              <a:t>+</a:t>
            </a:r>
            <a:r>
              <a:rPr kumimoji="1" lang="zh-CN" altLang="en-US" dirty="0"/>
              <a:t>平均取数时间</a:t>
            </a:r>
            <a:r>
              <a:rPr kumimoji="1" lang="en-US" altLang="zh-CN" dirty="0"/>
              <a:t>=</a:t>
            </a:r>
            <a:r>
              <a:rPr kumimoji="1" lang="en-US" altLang="zh-CN" dirty="0" smtClean="0"/>
              <a:t>100*1+100*1/5</a:t>
            </a:r>
            <a:br>
              <a:rPr kumimoji="1" lang="en-US" altLang="zh-CN" dirty="0" smtClean="0"/>
            </a:br>
            <a:r>
              <a:rPr kumimoji="1" lang="en-US" altLang="zh-CN" dirty="0" smtClean="0"/>
              <a:t>=120ns</a:t>
            </a:r>
          </a:p>
          <a:p>
            <a:r>
              <a:rPr kumimoji="1" lang="zh-CN" altLang="mr-IN" dirty="0"/>
              <a:t>速度提高倍数</a:t>
            </a:r>
            <a:r>
              <a:rPr kumimoji="1" lang="mr-IN" altLang="zh-CN" dirty="0"/>
              <a:t>=120ns/15ns=8</a:t>
            </a:r>
            <a:r>
              <a:rPr kumimoji="1" lang="zh-CN" altLang="mr-IN" dirty="0"/>
              <a:t>倍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1872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写策略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cache</a:t>
            </a:r>
            <a:r>
              <a:rPr lang="zh-CN" altLang="en-US" dirty="0" smtClean="0"/>
              <a:t>中</a:t>
            </a:r>
            <a:r>
              <a:rPr lang="zh-CN" altLang="en-US" dirty="0"/>
              <a:t>保存的字块是主存</a:t>
            </a:r>
            <a:r>
              <a:rPr lang="zh-CN" altLang="en-US" dirty="0" smtClean="0"/>
              <a:t>中的</a:t>
            </a:r>
            <a:r>
              <a:rPr lang="zh-CN" altLang="en-US" dirty="0"/>
              <a:t>一个</a:t>
            </a:r>
            <a:r>
              <a:rPr lang="zh-CN" altLang="en-US" dirty="0" smtClean="0"/>
              <a:t>副本</a:t>
            </a:r>
            <a:r>
              <a:rPr lang="zh-CN" altLang="en-US" dirty="0"/>
              <a:t>。</a:t>
            </a:r>
            <a:r>
              <a:rPr lang="zh-CN" altLang="en-US" dirty="0" smtClean="0"/>
              <a:t>如果对</a:t>
            </a:r>
            <a:r>
              <a:rPr lang="zh-CN" altLang="en-US" dirty="0"/>
              <a:t>该字块的某个单元进行写操作，就会遇到如何保持</a:t>
            </a:r>
            <a:r>
              <a:rPr lang="en-US" altLang="zh-CN" dirty="0"/>
              <a:t>cache</a:t>
            </a:r>
            <a:r>
              <a:rPr lang="zh-CN" altLang="en-US" dirty="0"/>
              <a:t>与主存的一致性问题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写入方式</a:t>
            </a:r>
            <a:endParaRPr lang="en-US" altLang="zh-CN" dirty="0"/>
          </a:p>
          <a:p>
            <a:pPr lvl="1"/>
            <a:r>
              <a:rPr lang="zh-CN" altLang="en-US" dirty="0"/>
              <a:t>标志交换</a:t>
            </a:r>
            <a:r>
              <a:rPr lang="en-US" altLang="zh-CN" dirty="0"/>
              <a:t>(</a:t>
            </a:r>
            <a:r>
              <a:rPr lang="en-US" altLang="zh-CN" dirty="0" smtClean="0"/>
              <a:t>flag-swap)</a:t>
            </a:r>
            <a:r>
              <a:rPr lang="zh-CN" altLang="en-US" dirty="0" smtClean="0"/>
              <a:t>或</a:t>
            </a:r>
            <a:r>
              <a:rPr lang="zh-CN" altLang="en-US" dirty="0"/>
              <a:t>写</a:t>
            </a:r>
            <a:r>
              <a:rPr lang="zh-CN" altLang="en-US" dirty="0" smtClean="0"/>
              <a:t>回法：暂时</a:t>
            </a:r>
            <a:r>
              <a:rPr lang="zh-CN" altLang="en-US" dirty="0"/>
              <a:t>只向</a:t>
            </a:r>
            <a:r>
              <a:rPr lang="en-US" altLang="zh-CN" dirty="0"/>
              <a:t>cache</a:t>
            </a:r>
            <a:r>
              <a:rPr lang="zh-CN" altLang="en-US" dirty="0"/>
              <a:t>存储器写入，并用标志加以注明，直到经过修改的字块被从</a:t>
            </a:r>
            <a:r>
              <a:rPr lang="en-US" altLang="zh-CN" dirty="0"/>
              <a:t>cache</a:t>
            </a:r>
            <a:r>
              <a:rPr lang="zh-CN" altLang="en-US" dirty="0"/>
              <a:t>中替换出来时才一次写入</a:t>
            </a:r>
            <a:r>
              <a:rPr lang="zh-CN" altLang="en-US" dirty="0" smtClean="0"/>
              <a:t>主存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通过式写</a:t>
            </a:r>
            <a:r>
              <a:rPr lang="en-US" altLang="zh-CN" dirty="0" smtClean="0"/>
              <a:t>(write-through)</a:t>
            </a:r>
            <a:r>
              <a:rPr lang="zh-CN" altLang="en-US" dirty="0" smtClean="0"/>
              <a:t>或写通法：每次</a:t>
            </a:r>
            <a:r>
              <a:rPr lang="zh-CN" altLang="en-US" dirty="0"/>
              <a:t>写入</a:t>
            </a:r>
            <a:r>
              <a:rPr lang="en-US" altLang="zh-CN" dirty="0"/>
              <a:t>cache</a:t>
            </a:r>
            <a:r>
              <a:rPr lang="zh-CN" altLang="en-US" dirty="0"/>
              <a:t>存储器时也同时写入主存，使</a:t>
            </a:r>
            <a:r>
              <a:rPr lang="en-US" altLang="zh-CN" dirty="0"/>
              <a:t>cache</a:t>
            </a:r>
            <a:r>
              <a:rPr lang="zh-CN" altLang="en-US" dirty="0"/>
              <a:t>和主存保持一致</a:t>
            </a:r>
            <a:r>
              <a:rPr lang="zh-CN" altLang="en-US" dirty="0" smtClean="0"/>
              <a:t>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234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cache</a:t>
            </a:r>
            <a:r>
              <a:rPr lang="zh-CN" altLang="en-US" dirty="0"/>
              <a:t>存储器组织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0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地址映像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地址</a:t>
            </a:r>
            <a:r>
              <a:rPr lang="zh-CN" altLang="en-US" dirty="0" smtClean="0"/>
              <a:t>映像：为了</a:t>
            </a:r>
            <a:r>
              <a:rPr lang="zh-CN" altLang="en-US" dirty="0"/>
              <a:t>把信息放到</a:t>
            </a:r>
            <a:r>
              <a:rPr lang="en-US" altLang="zh-CN" dirty="0"/>
              <a:t>cache</a:t>
            </a:r>
            <a:r>
              <a:rPr lang="zh-CN" altLang="en-US" dirty="0"/>
              <a:t>存储器中，必须应用某种函数把主存地址映像到</a:t>
            </a:r>
            <a:r>
              <a:rPr lang="en-US" altLang="zh-CN" dirty="0" smtClean="0"/>
              <a:t>cache</a:t>
            </a:r>
          </a:p>
          <a:p>
            <a:r>
              <a:rPr lang="zh-CN" altLang="en-US" dirty="0"/>
              <a:t>地址</a:t>
            </a:r>
            <a:r>
              <a:rPr lang="zh-CN" altLang="en-US" dirty="0" smtClean="0"/>
              <a:t>变换：执行</a:t>
            </a:r>
            <a:r>
              <a:rPr lang="zh-CN" altLang="en-US" dirty="0"/>
              <a:t>程序时，应将主存地址变换成</a:t>
            </a:r>
            <a:r>
              <a:rPr lang="en-US" altLang="zh-CN" dirty="0"/>
              <a:t>cache</a:t>
            </a:r>
            <a:r>
              <a:rPr lang="zh-CN" altLang="en-US" dirty="0" smtClean="0"/>
              <a:t>地址</a:t>
            </a:r>
            <a:endParaRPr lang="zh-CN" altLang="en-US" dirty="0"/>
          </a:p>
          <a:p>
            <a:r>
              <a:rPr lang="zh-CN" altLang="en-US" dirty="0" smtClean="0"/>
              <a:t>假设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主存</a:t>
            </a:r>
            <a:r>
              <a:rPr lang="zh-CN" altLang="en-US" dirty="0"/>
              <a:t>储器空间被分为</a:t>
            </a:r>
            <a:r>
              <a:rPr lang="en-US" altLang="zh-CN" dirty="0"/>
              <a:t>M</a:t>
            </a:r>
            <a:r>
              <a:rPr lang="en-US" altLang="zh-CN" baseline="-25000" dirty="0"/>
              <a:t>m</a:t>
            </a:r>
            <a:r>
              <a:rPr lang="en-US" altLang="zh-CN" dirty="0"/>
              <a:t>(0)</a:t>
            </a:r>
            <a:r>
              <a:rPr lang="zh-CN" altLang="en-US" dirty="0"/>
              <a:t>，</a:t>
            </a:r>
            <a:r>
              <a:rPr lang="en-US" altLang="zh-CN" dirty="0"/>
              <a:t>M</a:t>
            </a:r>
            <a:r>
              <a:rPr lang="en-US" altLang="zh-CN" baseline="-25000" dirty="0"/>
              <a:t>m</a:t>
            </a:r>
            <a:r>
              <a:rPr lang="en-US" altLang="zh-CN" dirty="0"/>
              <a:t>(1)</a:t>
            </a:r>
            <a:r>
              <a:rPr lang="zh-CN" altLang="en-US" dirty="0"/>
              <a:t>，</a:t>
            </a:r>
            <a:r>
              <a:rPr lang="en-US" altLang="zh-CN" dirty="0">
                <a:latin typeface="Arial" charset="0"/>
              </a:rPr>
              <a:t>…</a:t>
            </a:r>
            <a:r>
              <a:rPr lang="zh-CN" altLang="en-US" dirty="0"/>
              <a:t>，</a:t>
            </a:r>
            <a:r>
              <a:rPr lang="en-US" altLang="zh-CN" dirty="0"/>
              <a:t>M</a:t>
            </a:r>
            <a:r>
              <a:rPr lang="en-US" altLang="zh-CN" baseline="-25000" dirty="0"/>
              <a:t>m</a:t>
            </a:r>
            <a:r>
              <a:rPr lang="en-US" altLang="zh-CN" dirty="0"/>
              <a:t>(</a:t>
            </a:r>
            <a:r>
              <a:rPr lang="en-US" altLang="zh-CN" dirty="0" err="1"/>
              <a:t>i</a:t>
            </a:r>
            <a:r>
              <a:rPr lang="en-US" altLang="zh-CN" dirty="0"/>
              <a:t>)</a:t>
            </a:r>
            <a:r>
              <a:rPr lang="zh-CN" altLang="en-US" dirty="0"/>
              <a:t>，</a:t>
            </a:r>
            <a:r>
              <a:rPr lang="en-US" altLang="zh-CN" dirty="0">
                <a:latin typeface="Arial" charset="0"/>
              </a:rPr>
              <a:t>…</a:t>
            </a:r>
            <a:r>
              <a:rPr lang="zh-CN" altLang="en-US" dirty="0"/>
              <a:t>，</a:t>
            </a:r>
            <a:r>
              <a:rPr lang="en-US" altLang="zh-CN" dirty="0"/>
              <a:t>M</a:t>
            </a:r>
            <a:r>
              <a:rPr lang="en-US" altLang="zh-CN" baseline="-25000" dirty="0"/>
              <a:t>m</a:t>
            </a:r>
            <a:r>
              <a:rPr lang="en-US" altLang="zh-CN" dirty="0"/>
              <a:t>(2</a:t>
            </a:r>
            <a:r>
              <a:rPr lang="en-US" altLang="zh-CN" baseline="30000" dirty="0"/>
              <a:t>m</a:t>
            </a:r>
            <a:r>
              <a:rPr lang="en-US" altLang="zh-CN" dirty="0"/>
              <a:t>-1)</a:t>
            </a:r>
            <a:r>
              <a:rPr lang="zh-CN" altLang="en-US" dirty="0"/>
              <a:t>共</a:t>
            </a:r>
            <a:r>
              <a:rPr lang="en-US" altLang="zh-CN" dirty="0"/>
              <a:t>2</a:t>
            </a:r>
            <a:r>
              <a:rPr lang="en-US" altLang="zh-CN" baseline="30000" dirty="0"/>
              <a:t>m</a:t>
            </a:r>
            <a:r>
              <a:rPr lang="zh-CN" altLang="en-US" dirty="0"/>
              <a:t>个块，字块大小为</a:t>
            </a:r>
            <a:r>
              <a:rPr lang="en-US" altLang="zh-CN" dirty="0"/>
              <a:t>2</a:t>
            </a:r>
            <a:r>
              <a:rPr lang="en-US" altLang="zh-CN" baseline="30000" dirty="0"/>
              <a:t>b</a:t>
            </a:r>
            <a:r>
              <a:rPr lang="zh-CN" altLang="en-US" dirty="0"/>
              <a:t>个</a:t>
            </a:r>
            <a:r>
              <a:rPr lang="zh-CN" altLang="en-US" dirty="0" smtClean="0"/>
              <a:t>字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cache</a:t>
            </a:r>
            <a:r>
              <a:rPr lang="zh-CN" altLang="en-US" dirty="0"/>
              <a:t>存储空间被分为</a:t>
            </a:r>
            <a:r>
              <a:rPr lang="en-US" altLang="zh-CN" dirty="0"/>
              <a:t>M</a:t>
            </a:r>
            <a:r>
              <a:rPr lang="en-US" altLang="zh-CN" baseline="-25000" dirty="0"/>
              <a:t>c</a:t>
            </a:r>
            <a:r>
              <a:rPr lang="en-US" altLang="zh-CN" dirty="0"/>
              <a:t>(0)</a:t>
            </a:r>
            <a:r>
              <a:rPr lang="zh-CN" altLang="en-US" dirty="0"/>
              <a:t>，</a:t>
            </a:r>
            <a:r>
              <a:rPr lang="en-US" altLang="zh-CN" dirty="0"/>
              <a:t>M</a:t>
            </a:r>
            <a:r>
              <a:rPr lang="en-US" altLang="zh-CN" baseline="-25000" dirty="0"/>
              <a:t>c</a:t>
            </a:r>
            <a:r>
              <a:rPr lang="en-US" altLang="zh-CN" dirty="0"/>
              <a:t>(1)</a:t>
            </a:r>
            <a:r>
              <a:rPr lang="zh-CN" altLang="en-US" dirty="0"/>
              <a:t>，</a:t>
            </a:r>
            <a:r>
              <a:rPr lang="en-US" altLang="zh-CN" dirty="0">
                <a:latin typeface="Arial" charset="0"/>
              </a:rPr>
              <a:t>…</a:t>
            </a:r>
            <a:r>
              <a:rPr lang="zh-CN" altLang="en-US" dirty="0"/>
              <a:t>，</a:t>
            </a:r>
            <a:r>
              <a:rPr lang="en-US" altLang="zh-CN" dirty="0"/>
              <a:t>M</a:t>
            </a:r>
            <a:r>
              <a:rPr lang="en-US" altLang="zh-CN" baseline="-25000" dirty="0"/>
              <a:t>c</a:t>
            </a:r>
            <a:r>
              <a:rPr lang="en-US" altLang="zh-CN" dirty="0"/>
              <a:t>(j)</a:t>
            </a:r>
            <a:r>
              <a:rPr lang="zh-CN" altLang="en-US" dirty="0"/>
              <a:t>，</a:t>
            </a:r>
            <a:r>
              <a:rPr lang="en-US" altLang="zh-CN" dirty="0">
                <a:latin typeface="Arial" charset="0"/>
              </a:rPr>
              <a:t>…</a:t>
            </a:r>
            <a:r>
              <a:rPr lang="zh-CN" altLang="en-US" dirty="0"/>
              <a:t>，</a:t>
            </a:r>
            <a:r>
              <a:rPr lang="en-US" altLang="zh-CN" dirty="0"/>
              <a:t>M</a:t>
            </a:r>
            <a:r>
              <a:rPr lang="en-US" altLang="zh-CN" baseline="-25000" dirty="0"/>
              <a:t>c</a:t>
            </a:r>
            <a:r>
              <a:rPr lang="en-US" altLang="zh-CN" dirty="0"/>
              <a:t>(2</a:t>
            </a:r>
            <a:r>
              <a:rPr lang="en-US" altLang="zh-CN" baseline="30000" dirty="0"/>
              <a:t>c</a:t>
            </a:r>
            <a:r>
              <a:rPr lang="en-US" altLang="zh-CN" dirty="0"/>
              <a:t>-1)</a:t>
            </a:r>
            <a:r>
              <a:rPr lang="zh-CN" altLang="en-US" dirty="0"/>
              <a:t>共</a:t>
            </a:r>
            <a:r>
              <a:rPr lang="en-US" altLang="zh-CN" dirty="0"/>
              <a:t>2</a:t>
            </a:r>
            <a:r>
              <a:rPr lang="en-US" altLang="zh-CN" baseline="30000" dirty="0"/>
              <a:t>c</a:t>
            </a:r>
            <a:r>
              <a:rPr lang="zh-CN" altLang="en-US" dirty="0"/>
              <a:t>个同样大小的块。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70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直接映像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把主存的每一块映射到一个固定的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槽中</a:t>
            </a:r>
          </a:p>
          <a:p>
            <a:pPr algn="just">
              <a:buFont typeface="Wingdings" charset="2"/>
              <a:buNone/>
            </a:pPr>
            <a:r>
              <a:rPr lang="en-US" altLang="en-US" dirty="0" smtClean="0"/>
              <a:t>      	</a:t>
            </a:r>
            <a:r>
              <a:rPr lang="en-US" altLang="zh-CN" dirty="0" smtClean="0"/>
              <a:t>j=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mod 2</a:t>
            </a:r>
            <a:r>
              <a:rPr lang="en-US" altLang="zh-CN" baseline="30000" dirty="0" smtClean="0"/>
              <a:t>c</a:t>
            </a:r>
            <a:r>
              <a:rPr lang="zh-CN" altLang="en-US" dirty="0" smtClean="0"/>
              <a:t>，  </a:t>
            </a:r>
            <a:endParaRPr lang="en-US" altLang="zh-CN" dirty="0" smtClean="0"/>
          </a:p>
          <a:p>
            <a:pPr lvl="1" algn="just"/>
            <a:r>
              <a:rPr lang="en-US" altLang="zh-CN" dirty="0" smtClean="0"/>
              <a:t>j</a:t>
            </a:r>
            <a:r>
              <a:rPr lang="zh-CN" altLang="en-US" dirty="0" smtClean="0"/>
              <a:t>为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槽号，</a:t>
            </a:r>
            <a:r>
              <a:rPr lang="en-US" altLang="zh-CN" dirty="0" err="1" smtClean="0"/>
              <a:t>i</a:t>
            </a:r>
            <a:r>
              <a:rPr lang="zh-CN" altLang="en-US" dirty="0" smtClean="0"/>
              <a:t>为主存的块号，</a:t>
            </a:r>
            <a:r>
              <a:rPr lang="en-US" altLang="zh-CN" dirty="0" smtClean="0"/>
              <a:t>2</a:t>
            </a:r>
            <a:r>
              <a:rPr lang="en-US" altLang="zh-CN" baseline="30000" dirty="0" smtClean="0"/>
              <a:t>c</a:t>
            </a:r>
            <a:r>
              <a:rPr lang="zh-CN" altLang="en-US" dirty="0" smtClean="0"/>
              <a:t>为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的槽数</a:t>
            </a:r>
          </a:p>
          <a:p>
            <a:r>
              <a:rPr lang="zh-CN" altLang="en-US" dirty="0" smtClean="0"/>
              <a:t>优点：实现简单、花费少。</a:t>
            </a:r>
          </a:p>
          <a:p>
            <a:r>
              <a:rPr lang="zh-CN" altLang="en-US" dirty="0" smtClean="0"/>
              <a:t>缺点：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利用率不高。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05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直接映像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2465" name="Picture 1" descr="g3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598" y="1839651"/>
            <a:ext cx="7173247" cy="433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130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030" name="Object"/>
          <p:cNvPicPr preferRelativeResize="0">
            <a:picLocks noChangeArrowheads="1" noChangeShapeType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09600"/>
            <a:ext cx="81534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 cap="sq">
                <a:noFill/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2929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存储器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串行</a:t>
            </a:r>
            <a:r>
              <a:rPr lang="zh-CN" altLang="en-US" dirty="0" smtClean="0"/>
              <a:t>存储器分成</a:t>
            </a:r>
            <a:r>
              <a:rPr lang="zh-CN" altLang="en-US" dirty="0"/>
              <a:t>顺序存取存储器和直接存取</a:t>
            </a:r>
            <a:r>
              <a:rPr lang="zh-CN" altLang="en-US" dirty="0" smtClean="0"/>
              <a:t>存储器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磁带</a:t>
            </a:r>
            <a:r>
              <a:rPr lang="zh-CN" altLang="en-US" dirty="0"/>
              <a:t>上的信息以顺序的方式存储在带上，读／写时要待磁带移动到合适位置后才能顺序读／写，需要耗费较多时间，称为顺序存取</a:t>
            </a:r>
            <a:r>
              <a:rPr lang="zh-CN" altLang="en-US" dirty="0" smtClean="0"/>
              <a:t>存储器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磁盘</a:t>
            </a:r>
            <a:r>
              <a:rPr lang="zh-CN" altLang="en-US" dirty="0"/>
              <a:t>存储器对信息的存取包括两个操作： </a:t>
            </a:r>
            <a:r>
              <a:rPr lang="en-US" altLang="zh-CN" dirty="0"/>
              <a:t>① </a:t>
            </a:r>
            <a:r>
              <a:rPr lang="zh-CN" altLang="en-US" dirty="0"/>
              <a:t>磁头直接移动到信息所在区域</a:t>
            </a:r>
            <a:r>
              <a:rPr lang="en-US" altLang="zh-CN" dirty="0"/>
              <a:t>(</a:t>
            </a:r>
            <a:r>
              <a:rPr lang="zh-CN" altLang="en-US" dirty="0"/>
              <a:t>磁道</a:t>
            </a:r>
            <a:r>
              <a:rPr lang="en-US" altLang="zh-CN" dirty="0"/>
              <a:t>)</a:t>
            </a:r>
            <a:r>
              <a:rPr lang="zh-CN" altLang="en-US" dirty="0"/>
              <a:t>；</a:t>
            </a:r>
            <a:r>
              <a:rPr lang="en-US" altLang="zh-CN" dirty="0"/>
              <a:t>② </a:t>
            </a:r>
            <a:r>
              <a:rPr lang="zh-CN" altLang="en-US" dirty="0"/>
              <a:t>从该磁道的合适位置开始顺序读／写。比磁带要快得多，是直接存取</a:t>
            </a:r>
            <a:r>
              <a:rPr lang="zh-CN" altLang="en-US" dirty="0" smtClean="0"/>
              <a:t>存储器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16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全相联映像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通过允许每个主存块装入到</a:t>
            </a:r>
            <a:r>
              <a:rPr lang="en-US" altLang="zh-CN" dirty="0"/>
              <a:t>Cache</a:t>
            </a:r>
            <a:r>
              <a:rPr lang="zh-CN" altLang="en-US" dirty="0"/>
              <a:t>的任何一槽中来克服直接映射的缺点</a:t>
            </a:r>
            <a:endParaRPr lang="en-US" dirty="0"/>
          </a:p>
        </p:txBody>
      </p:sp>
      <p:pic>
        <p:nvPicPr>
          <p:cNvPr id="63489" name="Picture 1" descr="g4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367" y="2816941"/>
            <a:ext cx="4439265" cy="380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427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组相联映像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折衷</a:t>
            </a:r>
            <a:r>
              <a:rPr lang="zh-CN" altLang="en-US" dirty="0"/>
              <a:t>方案：把</a:t>
            </a:r>
            <a:r>
              <a:rPr lang="en-US" altLang="zh-CN" dirty="0"/>
              <a:t>Cache</a:t>
            </a:r>
            <a:r>
              <a:rPr lang="zh-CN" altLang="en-US" dirty="0"/>
              <a:t>分成</a:t>
            </a:r>
            <a:r>
              <a:rPr lang="en-US" altLang="zh-CN" dirty="0" smtClean="0"/>
              <a:t>2</a:t>
            </a:r>
            <a:r>
              <a:rPr lang="en-US" altLang="zh-CN" baseline="30000" dirty="0" smtClean="0"/>
              <a:t>C</a:t>
            </a:r>
            <a:r>
              <a:rPr lang="zh-CN" altLang="en-US" dirty="0" smtClean="0"/>
              <a:t>组</a:t>
            </a:r>
            <a:r>
              <a:rPr lang="zh-CN" altLang="en-US" dirty="0"/>
              <a:t>，每组有</a:t>
            </a:r>
            <a:r>
              <a:rPr lang="en-US" altLang="zh-CN" dirty="0"/>
              <a:t>2</a:t>
            </a:r>
            <a:r>
              <a:rPr lang="en-US" altLang="zh-CN" baseline="30000" dirty="0"/>
              <a:t>r</a:t>
            </a:r>
            <a:r>
              <a:rPr lang="zh-CN" altLang="en-US" dirty="0"/>
              <a:t>个</a:t>
            </a:r>
            <a:r>
              <a:rPr lang="zh-CN" altLang="en-US" dirty="0" smtClean="0"/>
              <a:t>槽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组间为直接映像；组内为全相联映像</a:t>
            </a:r>
            <a:endParaRPr lang="en-US" altLang="zh-CN" dirty="0" smtClean="0"/>
          </a:p>
          <a:p>
            <a:pPr lvl="1"/>
            <a:r>
              <a:rPr lang="zh-CN" altLang="en-US" dirty="0"/>
              <a:t>当</a:t>
            </a:r>
            <a:r>
              <a:rPr lang="en-US" altLang="zh-CN" dirty="0"/>
              <a:t>r=0</a:t>
            </a:r>
            <a:r>
              <a:rPr lang="zh-CN" altLang="en-US" dirty="0"/>
              <a:t>时</a:t>
            </a:r>
            <a:r>
              <a:rPr lang="zh-CN" altLang="en-US" dirty="0" smtClean="0"/>
              <a:t>，就是直接映像；</a:t>
            </a:r>
            <a:r>
              <a:rPr lang="zh-CN" altLang="en-US" dirty="0"/>
              <a:t>当</a:t>
            </a:r>
            <a:r>
              <a:rPr lang="en-US" altLang="zh-CN" dirty="0"/>
              <a:t>r=c</a:t>
            </a:r>
            <a:r>
              <a:rPr lang="zh-CN" altLang="en-US" dirty="0"/>
              <a:t>时，就是全相联映</a:t>
            </a:r>
            <a:r>
              <a:rPr lang="zh-CN" altLang="en-US" dirty="0" smtClean="0"/>
              <a:t>像</a:t>
            </a:r>
            <a:endParaRPr lang="en-US" altLang="zh-CN" dirty="0"/>
          </a:p>
        </p:txBody>
      </p:sp>
      <p:pic>
        <p:nvPicPr>
          <p:cNvPr id="6" name="Picture 5" descr="g5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903" y="3037795"/>
            <a:ext cx="5154562" cy="3790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6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替换算法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当新的主存字块需要调入</a:t>
            </a:r>
            <a:r>
              <a:rPr lang="en-US" altLang="zh-CN" dirty="0"/>
              <a:t>cache</a:t>
            </a:r>
            <a:r>
              <a:rPr lang="zh-CN" altLang="en-US" dirty="0"/>
              <a:t>存储器而它的可用位置又已被占满时，就产生替换算法问题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 smtClean="0"/>
              <a:t>FIFO</a:t>
            </a:r>
            <a:r>
              <a:rPr lang="zh-CN" altLang="en-US" dirty="0" smtClean="0"/>
              <a:t>算法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总是</a:t>
            </a:r>
            <a:r>
              <a:rPr lang="zh-CN" altLang="en-US" dirty="0"/>
              <a:t>把一组中最先调入</a:t>
            </a:r>
            <a:r>
              <a:rPr lang="en-US" altLang="zh-CN" dirty="0"/>
              <a:t>cache</a:t>
            </a:r>
            <a:r>
              <a:rPr lang="zh-CN" altLang="en-US" dirty="0"/>
              <a:t>存储器的字块替换出去，它不需要随时记录各个字块的使用情况，所以实现容易，开销小。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008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LRU</a:t>
            </a:r>
            <a:r>
              <a:rPr lang="zh-CN" altLang="en-US" dirty="0" smtClean="0"/>
              <a:t>算法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把</a:t>
            </a:r>
            <a:r>
              <a:rPr lang="zh-CN" altLang="en-US" dirty="0"/>
              <a:t>一组中近期最少使用的字块替换</a:t>
            </a:r>
            <a:r>
              <a:rPr lang="zh-CN" altLang="en-US" dirty="0" smtClean="0"/>
              <a:t>出去</a:t>
            </a:r>
            <a:endParaRPr lang="en-US" altLang="zh-CN" dirty="0" smtClean="0"/>
          </a:p>
          <a:p>
            <a:r>
              <a:rPr lang="zh-CN" altLang="en-US" dirty="0" smtClean="0"/>
              <a:t>需</a:t>
            </a:r>
            <a:r>
              <a:rPr lang="zh-CN" altLang="en-US" dirty="0"/>
              <a:t>随时记录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中</a:t>
            </a:r>
            <a:r>
              <a:rPr lang="zh-CN" altLang="en-US" dirty="0"/>
              <a:t>各个字块的使用情况，以便确定那个字块是近期最少使用的</a:t>
            </a:r>
            <a:r>
              <a:rPr lang="zh-CN" altLang="en-US" dirty="0" smtClean="0"/>
              <a:t>字块</a:t>
            </a:r>
            <a:endParaRPr lang="en-US" altLang="zh-CN" dirty="0" smtClean="0"/>
          </a:p>
          <a:p>
            <a:r>
              <a:rPr lang="en-US" altLang="zh-CN" dirty="0" smtClean="0"/>
              <a:t>LRU</a:t>
            </a:r>
            <a:r>
              <a:rPr lang="zh-CN" altLang="en-US" dirty="0" smtClean="0"/>
              <a:t>的</a:t>
            </a:r>
            <a:r>
              <a:rPr lang="zh-CN" altLang="en-US" dirty="0"/>
              <a:t>平均命中率比</a:t>
            </a:r>
            <a:r>
              <a:rPr lang="en-US" altLang="zh-CN" dirty="0"/>
              <a:t>FIFO</a:t>
            </a:r>
            <a:r>
              <a:rPr lang="zh-CN" altLang="en-US" dirty="0"/>
              <a:t>要</a:t>
            </a:r>
            <a:r>
              <a:rPr lang="zh-CN" altLang="en-US" dirty="0" smtClean="0"/>
              <a:t>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当</a:t>
            </a:r>
            <a:r>
              <a:rPr lang="zh-CN" altLang="en-US" dirty="0"/>
              <a:t>分组容量加大时，能提高</a:t>
            </a:r>
            <a:r>
              <a:rPr lang="en-US" altLang="zh-CN" dirty="0" smtClean="0"/>
              <a:t>LRU</a:t>
            </a:r>
            <a:r>
              <a:rPr lang="zh-CN" altLang="en-US" dirty="0" smtClean="0"/>
              <a:t>的命中率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65537" name="Picture 1" descr="g6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149" y="2196051"/>
            <a:ext cx="4264127" cy="331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845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Cache</a:t>
            </a:r>
            <a:r>
              <a:rPr lang="zh-CN" altLang="en-US" dirty="0" smtClean="0"/>
              <a:t>地址的监听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现代计算机以存储器为中心，除了</a:t>
            </a:r>
            <a:r>
              <a:rPr lang="en-US" altLang="zh-CN" dirty="0"/>
              <a:t>CPU</a:t>
            </a:r>
            <a:r>
              <a:rPr lang="zh-CN" altLang="en-US" dirty="0"/>
              <a:t>访存以外，输入／输出</a:t>
            </a:r>
            <a:r>
              <a:rPr lang="en-US" altLang="zh-CN" dirty="0"/>
              <a:t>(I/O)</a:t>
            </a:r>
            <a:r>
              <a:rPr lang="zh-CN" altLang="en-US" dirty="0"/>
              <a:t>设备也可直接访问存储器，而</a:t>
            </a:r>
            <a:r>
              <a:rPr lang="en-US" altLang="zh-CN" dirty="0"/>
              <a:t>cache</a:t>
            </a:r>
            <a:r>
              <a:rPr lang="zh-CN" altLang="en-US" dirty="0"/>
              <a:t>中的数据又要与主存储器相应单元的内容保持一致</a:t>
            </a:r>
            <a:r>
              <a:rPr lang="en-US" altLang="zh-CN" dirty="0"/>
              <a:t>(</a:t>
            </a:r>
            <a:r>
              <a:rPr lang="zh-CN" altLang="en-US" dirty="0"/>
              <a:t>相同</a:t>
            </a:r>
            <a:r>
              <a:rPr lang="en-US" altLang="zh-CN" dirty="0"/>
              <a:t>)</a:t>
            </a:r>
            <a:r>
              <a:rPr lang="zh-CN" altLang="en-US" dirty="0"/>
              <a:t>，因此需要对地址进行监听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假如</a:t>
            </a:r>
            <a:r>
              <a:rPr lang="zh-CN" altLang="en-US" dirty="0"/>
              <a:t>某一</a:t>
            </a:r>
            <a:r>
              <a:rPr lang="en-US" altLang="zh-CN" dirty="0"/>
              <a:t>I/O</a:t>
            </a:r>
            <a:r>
              <a:rPr lang="zh-CN" altLang="en-US" dirty="0"/>
              <a:t>设备直接向存储器传送数据</a:t>
            </a:r>
            <a:r>
              <a:rPr lang="en-US" altLang="zh-CN" dirty="0"/>
              <a:t>(</a:t>
            </a:r>
            <a:r>
              <a:rPr lang="zh-CN" altLang="en-US" dirty="0"/>
              <a:t>写入存储器</a:t>
            </a:r>
            <a:r>
              <a:rPr lang="en-US" altLang="zh-CN" dirty="0"/>
              <a:t>)</a:t>
            </a:r>
            <a:r>
              <a:rPr lang="zh-CN" altLang="en-US" dirty="0"/>
              <a:t>，而且其提供的地址中的数据在</a:t>
            </a:r>
            <a:r>
              <a:rPr lang="en-US" altLang="zh-CN" dirty="0"/>
              <a:t>cache</a:t>
            </a:r>
            <a:r>
              <a:rPr lang="zh-CN" altLang="en-US" dirty="0"/>
              <a:t>中有副本</a:t>
            </a:r>
            <a:r>
              <a:rPr lang="en-US" altLang="zh-CN" dirty="0"/>
              <a:t>(</a:t>
            </a:r>
            <a:r>
              <a:rPr lang="zh-CN" altLang="en-US" dirty="0"/>
              <a:t>即该地址与</a:t>
            </a:r>
            <a:r>
              <a:rPr lang="en-US" altLang="zh-CN" dirty="0"/>
              <a:t>cache</a:t>
            </a:r>
            <a:r>
              <a:rPr lang="zh-CN" altLang="en-US" dirty="0"/>
              <a:t>中相应单元的标记相符，且标记的有效位为</a:t>
            </a:r>
            <a:r>
              <a:rPr lang="zh-CN" altLang="en-US" dirty="0">
                <a:latin typeface="Arial" charset="0"/>
              </a:rPr>
              <a:t>“</a:t>
            </a:r>
            <a:r>
              <a:rPr lang="en-US" altLang="zh-CN" dirty="0"/>
              <a:t>1</a:t>
            </a:r>
            <a:r>
              <a:rPr lang="en-US" altLang="zh-CN" dirty="0">
                <a:latin typeface="Arial" charset="0"/>
              </a:rPr>
              <a:t>”</a:t>
            </a:r>
            <a:r>
              <a:rPr lang="en-US" altLang="zh-CN" dirty="0"/>
              <a:t>)</a:t>
            </a:r>
            <a:r>
              <a:rPr lang="zh-CN" altLang="en-US" dirty="0"/>
              <a:t>，此时如不进行处理，会造成</a:t>
            </a:r>
            <a:r>
              <a:rPr lang="en-US" altLang="zh-CN" dirty="0"/>
              <a:t>cache</a:t>
            </a:r>
            <a:r>
              <a:rPr lang="zh-CN" altLang="en-US" dirty="0"/>
              <a:t>数据与存储器数据的不一致性。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83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多层次</a:t>
            </a:r>
            <a:r>
              <a:rPr lang="en-US" altLang="zh-CN" dirty="0" smtClean="0"/>
              <a:t>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指令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和数据</a:t>
            </a:r>
            <a:r>
              <a:rPr lang="en-US" altLang="zh-CN" dirty="0" smtClean="0"/>
              <a:t>cache</a:t>
            </a:r>
          </a:p>
          <a:p>
            <a:pPr lvl="1"/>
            <a:r>
              <a:rPr lang="zh-CN" altLang="en-US" dirty="0" smtClean="0"/>
              <a:t>计算机</a:t>
            </a:r>
            <a:r>
              <a:rPr lang="zh-CN" altLang="en-US" dirty="0"/>
              <a:t>开始实现</a:t>
            </a:r>
            <a:r>
              <a:rPr lang="en-US" altLang="zh-CN" dirty="0"/>
              <a:t>cache</a:t>
            </a:r>
            <a:r>
              <a:rPr lang="zh-CN" altLang="en-US" dirty="0"/>
              <a:t>时，是将指令和数据存放在同一</a:t>
            </a:r>
            <a:r>
              <a:rPr lang="en-US" altLang="zh-CN" dirty="0"/>
              <a:t>cache</a:t>
            </a:r>
            <a:r>
              <a:rPr lang="zh-CN" altLang="en-US" dirty="0"/>
              <a:t>中</a:t>
            </a:r>
            <a:r>
              <a:rPr lang="zh-CN" altLang="en-US" dirty="0" smtClean="0"/>
              <a:t>的，但存取</a:t>
            </a:r>
            <a:r>
              <a:rPr lang="zh-CN" altLang="en-US" dirty="0"/>
              <a:t>数据的操作经常会与取指令的操作发生冲突，从而延迟了指令的</a:t>
            </a:r>
            <a:r>
              <a:rPr lang="zh-CN" altLang="en-US" dirty="0" smtClean="0"/>
              <a:t>读取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哈佛结构：将</a:t>
            </a:r>
            <a:r>
              <a:rPr lang="zh-CN" altLang="en-US" dirty="0"/>
              <a:t>指令</a:t>
            </a:r>
            <a:r>
              <a:rPr lang="en-US" altLang="zh-CN" dirty="0"/>
              <a:t>cache</a:t>
            </a:r>
            <a:r>
              <a:rPr lang="zh-CN" altLang="en-US" dirty="0"/>
              <a:t>和数据</a:t>
            </a:r>
            <a:r>
              <a:rPr lang="en-US" altLang="zh-CN" dirty="0"/>
              <a:t>cache</a:t>
            </a:r>
            <a:r>
              <a:rPr lang="zh-CN" altLang="en-US" dirty="0" smtClean="0"/>
              <a:t>分开，成为</a:t>
            </a:r>
            <a:r>
              <a:rPr lang="zh-CN" altLang="en-US" dirty="0"/>
              <a:t>两个相互独立的</a:t>
            </a:r>
            <a:r>
              <a:rPr lang="en-US" altLang="zh-CN" dirty="0" smtClean="0"/>
              <a:t>cache</a:t>
            </a:r>
            <a:endParaRPr lang="zh-CN" altLang="en-US" dirty="0"/>
          </a:p>
          <a:p>
            <a:r>
              <a:rPr lang="zh-CN" altLang="en-US" dirty="0" smtClean="0"/>
              <a:t>多层次</a:t>
            </a:r>
            <a:r>
              <a:rPr lang="en-US" altLang="zh-CN" dirty="0" smtClean="0"/>
              <a:t>cache</a:t>
            </a:r>
          </a:p>
          <a:p>
            <a:pPr lvl="1"/>
            <a:r>
              <a:rPr lang="zh-CN" altLang="en-US" dirty="0" smtClean="0"/>
              <a:t>片内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、片外</a:t>
            </a:r>
            <a:r>
              <a:rPr lang="en-US" altLang="zh-CN" dirty="0" smtClean="0"/>
              <a:t>cache</a:t>
            </a:r>
          </a:p>
          <a:p>
            <a:pPr lvl="1"/>
            <a:r>
              <a:rPr lang="zh-CN" altLang="en-US" dirty="0" smtClean="0"/>
              <a:t>一级、二级、三级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1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Pentium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Cache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9"/>
            <a:ext cx="9144000" cy="458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265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i7</a:t>
            </a:r>
            <a:r>
              <a:rPr kumimoji="1" lang="zh-CN" altLang="en-US" smtClean="0"/>
              <a:t>的多极</a:t>
            </a:r>
            <a:r>
              <a:rPr kumimoji="1" lang="en-US" altLang="zh-CN" smtClean="0"/>
              <a:t>Cache</a:t>
            </a:r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3993"/>
            <a:ext cx="9144000" cy="423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2549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7.3</a:t>
            </a:r>
            <a:r>
              <a:rPr lang="zh-CN" altLang="zh-CN" dirty="0"/>
              <a:t>虚拟</a:t>
            </a:r>
            <a:r>
              <a:rPr lang="zh-CN" altLang="zh-CN" dirty="0" smtClean="0"/>
              <a:t>存储器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111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主存</a:t>
            </a:r>
            <a:r>
              <a:rPr lang="en-US" altLang="zh-CN" dirty="0"/>
              <a:t>—</a:t>
            </a:r>
            <a:r>
              <a:rPr lang="zh-CN" altLang="en-US" dirty="0"/>
              <a:t>辅存层次与</a:t>
            </a:r>
            <a:r>
              <a:rPr lang="en-US" altLang="zh-CN" dirty="0"/>
              <a:t>cache—</a:t>
            </a:r>
            <a:r>
              <a:rPr lang="zh-CN" altLang="en-US" dirty="0"/>
              <a:t>主存层次的比较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区别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主存</a:t>
            </a:r>
            <a:r>
              <a:rPr lang="zh-CN" altLang="en-US" dirty="0"/>
              <a:t>／</a:t>
            </a:r>
            <a:r>
              <a:rPr lang="en-US" altLang="zh-CN" dirty="0"/>
              <a:t>cache</a:t>
            </a:r>
            <a:r>
              <a:rPr lang="zh-CN" altLang="en-US" dirty="0"/>
              <a:t>存储器的访问</a:t>
            </a:r>
            <a:r>
              <a:rPr lang="zh-CN" altLang="en-US" dirty="0">
                <a:latin typeface="Arial" charset="0"/>
              </a:rPr>
              <a:t>“</a:t>
            </a:r>
            <a:r>
              <a:rPr lang="zh-CN" altLang="en-US" dirty="0"/>
              <a:t>时间比</a:t>
            </a:r>
            <a:r>
              <a:rPr lang="zh-CN" altLang="en-US" dirty="0">
                <a:latin typeface="Arial" charset="0"/>
              </a:rPr>
              <a:t>”</a:t>
            </a:r>
            <a:r>
              <a:rPr lang="zh-CN" altLang="en-US" dirty="0"/>
              <a:t>较</a:t>
            </a:r>
            <a:r>
              <a:rPr lang="zh-CN" altLang="en-US" dirty="0" smtClean="0"/>
              <a:t>小，每次</a:t>
            </a:r>
            <a:r>
              <a:rPr lang="zh-CN" altLang="en-US" dirty="0"/>
              <a:t>传送的基本信息单元</a:t>
            </a:r>
            <a:r>
              <a:rPr lang="en-US" altLang="zh-CN" dirty="0"/>
              <a:t>(</a:t>
            </a:r>
            <a:r>
              <a:rPr lang="zh-CN" altLang="en-US" dirty="0"/>
              <a:t>字块</a:t>
            </a:r>
            <a:r>
              <a:rPr lang="en-US" altLang="zh-CN" dirty="0"/>
              <a:t>)</a:t>
            </a:r>
            <a:r>
              <a:rPr lang="zh-CN" altLang="en-US" dirty="0"/>
              <a:t>也比较</a:t>
            </a:r>
            <a:r>
              <a:rPr lang="zh-CN" altLang="en-US" dirty="0" smtClean="0"/>
              <a:t>小</a:t>
            </a:r>
            <a:endParaRPr lang="en-US" altLang="zh-CN" dirty="0"/>
          </a:p>
          <a:p>
            <a:pPr lvl="1"/>
            <a:r>
              <a:rPr lang="zh-CN" altLang="en-US" dirty="0" smtClean="0"/>
              <a:t>辅存</a:t>
            </a:r>
            <a:r>
              <a:rPr lang="zh-CN" altLang="en-US" dirty="0"/>
              <a:t>／主存的访问</a:t>
            </a:r>
            <a:r>
              <a:rPr lang="zh-CN" altLang="en-US" dirty="0">
                <a:latin typeface="Arial" charset="0"/>
              </a:rPr>
              <a:t>“</a:t>
            </a:r>
            <a:r>
              <a:rPr lang="zh-CN" altLang="en-US" dirty="0"/>
              <a:t>时间比</a:t>
            </a:r>
            <a:r>
              <a:rPr lang="zh-CN" altLang="en-US" dirty="0">
                <a:latin typeface="Arial" charset="0"/>
              </a:rPr>
              <a:t>”</a:t>
            </a:r>
            <a:r>
              <a:rPr lang="zh-CN" altLang="en-US" dirty="0"/>
              <a:t>就要大得多，每次传送的基本信息单元</a:t>
            </a:r>
            <a:r>
              <a:rPr lang="en-US" altLang="zh-CN" dirty="0"/>
              <a:t>(</a:t>
            </a:r>
            <a:r>
              <a:rPr lang="zh-CN" altLang="en-US" dirty="0"/>
              <a:t>段或页面</a:t>
            </a:r>
            <a:r>
              <a:rPr lang="en-US" altLang="zh-CN" dirty="0"/>
              <a:t>)</a:t>
            </a:r>
            <a:r>
              <a:rPr lang="zh-CN" altLang="en-US" dirty="0"/>
              <a:t>也很</a:t>
            </a:r>
            <a:r>
              <a:rPr lang="zh-CN" altLang="en-US" dirty="0" smtClean="0"/>
              <a:t>大</a:t>
            </a:r>
            <a:endParaRPr lang="en-US" altLang="zh-CN" dirty="0" smtClean="0"/>
          </a:p>
          <a:p>
            <a:r>
              <a:rPr lang="zh-CN" altLang="en-US" dirty="0" smtClean="0"/>
              <a:t>相似</a:t>
            </a:r>
            <a:endParaRPr lang="en-US" altLang="zh-CN" dirty="0" smtClean="0"/>
          </a:p>
          <a:p>
            <a:pPr lvl="1"/>
            <a:r>
              <a:rPr lang="zh-CN" altLang="en-US" dirty="0"/>
              <a:t>从原理角度看，主存</a:t>
            </a:r>
            <a:r>
              <a:rPr lang="en-US" altLang="zh-CN" dirty="0">
                <a:latin typeface="Arial" charset="0"/>
              </a:rPr>
              <a:t>—</a:t>
            </a:r>
            <a:r>
              <a:rPr lang="zh-CN" altLang="en-US" dirty="0"/>
              <a:t>辅存层次和</a:t>
            </a:r>
            <a:r>
              <a:rPr lang="en-US" altLang="zh-CN" dirty="0"/>
              <a:t>cache</a:t>
            </a:r>
            <a:r>
              <a:rPr lang="en-US" altLang="zh-CN" dirty="0">
                <a:latin typeface="Arial" charset="0"/>
              </a:rPr>
              <a:t>—</a:t>
            </a:r>
            <a:r>
              <a:rPr lang="zh-CN" altLang="en-US" dirty="0"/>
              <a:t>主存层次有很多相似之</a:t>
            </a:r>
            <a:r>
              <a:rPr lang="zh-CN" altLang="en-US" dirty="0" smtClean="0"/>
              <a:t>处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地址</a:t>
            </a:r>
            <a:r>
              <a:rPr lang="zh-CN" altLang="en-US" dirty="0"/>
              <a:t>变换及映像方法和替换策略，从原理</a:t>
            </a:r>
            <a:r>
              <a:rPr lang="zh-CN" altLang="en-US" dirty="0" smtClean="0"/>
              <a:t>上是</a:t>
            </a:r>
            <a:r>
              <a:rPr lang="zh-CN" altLang="en-US" dirty="0"/>
              <a:t>相同</a:t>
            </a:r>
            <a:r>
              <a:rPr lang="zh-CN" altLang="en-US" dirty="0" smtClean="0"/>
              <a:t>的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替换</a:t>
            </a:r>
            <a:r>
              <a:rPr lang="zh-CN" altLang="en-US" dirty="0"/>
              <a:t>算法和地址映像方式最早应用于虚拟存储系统中，后来才发展到</a:t>
            </a:r>
            <a:r>
              <a:rPr lang="en-US" altLang="zh-CN" dirty="0"/>
              <a:t>cache</a:t>
            </a:r>
            <a:r>
              <a:rPr lang="zh-CN" altLang="en-US" dirty="0"/>
              <a:t>系统</a:t>
            </a:r>
            <a:r>
              <a:rPr lang="zh-CN" altLang="en-US" dirty="0" smtClean="0"/>
              <a:t>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7</a:t>
            </a:r>
            <a:r>
              <a:rPr lang="en-US" altLang="zh-CN" dirty="0" smtClean="0"/>
              <a:t>.1</a:t>
            </a:r>
            <a:r>
              <a:rPr lang="zh-CN" altLang="en-US" dirty="0"/>
              <a:t>存储系统的层次结构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60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主存</a:t>
            </a:r>
            <a:r>
              <a:rPr lang="en-US" altLang="zh-CN" dirty="0"/>
              <a:t>—</a:t>
            </a:r>
            <a:r>
              <a:rPr lang="zh-CN" altLang="en-US" dirty="0"/>
              <a:t>辅存层次信息传送单位和存储管理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主存</a:t>
            </a:r>
            <a:r>
              <a:rPr lang="en-US" altLang="zh-CN" dirty="0">
                <a:latin typeface="Arial" charset="0"/>
              </a:rPr>
              <a:t>—</a:t>
            </a:r>
            <a:r>
              <a:rPr lang="zh-CN" altLang="en-US" dirty="0"/>
              <a:t>辅存层次的信息传送单位可采用几种不同的方案： 段、页或段</a:t>
            </a:r>
            <a:r>
              <a:rPr lang="zh-CN" altLang="en-US" dirty="0" smtClean="0"/>
              <a:t>页</a:t>
            </a:r>
            <a:endParaRPr lang="en-US" altLang="zh-CN" dirty="0" smtClean="0"/>
          </a:p>
          <a:p>
            <a:r>
              <a:rPr lang="zh-CN" altLang="en-US" dirty="0" smtClean="0"/>
              <a:t>段</a:t>
            </a:r>
            <a:r>
              <a:rPr lang="zh-CN" altLang="en-US" dirty="0"/>
              <a:t>：</a:t>
            </a:r>
            <a:r>
              <a:rPr lang="zh-CN" altLang="en-US" dirty="0" smtClean="0"/>
              <a:t>利用</a:t>
            </a:r>
            <a:r>
              <a:rPr lang="zh-CN" altLang="en-US" dirty="0"/>
              <a:t>程序的模块化性质，按照程序的逻辑结构划分成的多个相对独立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段</a:t>
            </a:r>
            <a:r>
              <a:rPr lang="zh-CN" altLang="en-US" dirty="0"/>
              <a:t>作为独立的逻辑单位可以被其他程序段调用，这样就形成段间连接，产生规模较大的</a:t>
            </a:r>
            <a:r>
              <a:rPr lang="zh-CN" altLang="en-US" dirty="0" smtClean="0"/>
              <a:t>程序</a:t>
            </a:r>
            <a:endParaRPr lang="en-US" altLang="zh-CN" dirty="0" smtClean="0"/>
          </a:p>
          <a:p>
            <a:r>
              <a:rPr lang="zh-CN" altLang="en-US" dirty="0" smtClean="0"/>
              <a:t>段表：指明</a:t>
            </a:r>
            <a:r>
              <a:rPr lang="zh-CN" altLang="en-US" dirty="0"/>
              <a:t>各段在主存中的</a:t>
            </a:r>
            <a:r>
              <a:rPr lang="zh-CN" altLang="en-US" dirty="0" smtClean="0"/>
              <a:t>位置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每段</a:t>
            </a:r>
            <a:r>
              <a:rPr lang="zh-CN" altLang="en-US" dirty="0"/>
              <a:t>都有它的名称</a:t>
            </a:r>
            <a:r>
              <a:rPr lang="en-US" altLang="zh-CN" dirty="0"/>
              <a:t>(</a:t>
            </a:r>
            <a:r>
              <a:rPr lang="zh-CN" altLang="en-US" dirty="0"/>
              <a:t>用户名称或数据结构名或段号</a:t>
            </a:r>
            <a:r>
              <a:rPr lang="en-US" altLang="zh-CN" dirty="0"/>
              <a:t>)</a:t>
            </a:r>
            <a:r>
              <a:rPr lang="zh-CN" altLang="en-US" dirty="0"/>
              <a:t>、段起点、段长</a:t>
            </a:r>
            <a:r>
              <a:rPr lang="zh-CN" altLang="en-US" dirty="0" smtClean="0"/>
              <a:t>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段表</a:t>
            </a:r>
            <a:r>
              <a:rPr lang="zh-CN" altLang="en-US" dirty="0"/>
              <a:t>本身也是主存储器的一个可再定位</a:t>
            </a:r>
            <a:r>
              <a:rPr lang="zh-CN" altLang="en-US" dirty="0" smtClean="0"/>
              <a:t>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06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段式管理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5" name="Picture 1" descr="g7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49" y="2743200"/>
            <a:ext cx="7902705" cy="343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89539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段式管理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段式</a:t>
            </a:r>
            <a:r>
              <a:rPr lang="zh-CN" altLang="en-US" dirty="0" smtClean="0"/>
              <a:t>管理：主存</a:t>
            </a:r>
            <a:r>
              <a:rPr lang="zh-CN" altLang="en-US" dirty="0"/>
              <a:t>按段分配的存储管理</a:t>
            </a:r>
            <a:r>
              <a:rPr lang="zh-CN" altLang="en-US" dirty="0" smtClean="0"/>
              <a:t>方式</a:t>
            </a:r>
            <a:endParaRPr lang="en-US" altLang="zh-CN" dirty="0" smtClean="0"/>
          </a:p>
          <a:p>
            <a:r>
              <a:rPr lang="zh-CN" altLang="en-US" dirty="0" smtClean="0"/>
              <a:t>优点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段</a:t>
            </a:r>
            <a:r>
              <a:rPr lang="zh-CN" altLang="en-US" dirty="0"/>
              <a:t>的分界与程序的自然分界相对</a:t>
            </a:r>
            <a:r>
              <a:rPr lang="zh-CN" altLang="en-US" dirty="0" smtClean="0"/>
              <a:t>应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段</a:t>
            </a:r>
            <a:r>
              <a:rPr lang="zh-CN" altLang="en-US" dirty="0"/>
              <a:t>的逻辑独立性使它易于编译、管理、修改和保护，也便于多道程序</a:t>
            </a:r>
            <a:r>
              <a:rPr lang="zh-CN" altLang="en-US" dirty="0" smtClean="0"/>
              <a:t>共享</a:t>
            </a:r>
            <a:endParaRPr lang="en-US" altLang="zh-CN" dirty="0" smtClean="0"/>
          </a:p>
          <a:p>
            <a:r>
              <a:rPr lang="zh-CN" altLang="en-US" dirty="0" smtClean="0"/>
              <a:t>缺点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容易</a:t>
            </a:r>
            <a:r>
              <a:rPr lang="zh-CN" altLang="en-US" dirty="0"/>
              <a:t>在段间留下许多空余的零碎存储空间不好利用，造成</a:t>
            </a:r>
            <a:r>
              <a:rPr lang="zh-CN" altLang="en-US" dirty="0" smtClean="0"/>
              <a:t>浪费</a:t>
            </a:r>
            <a:endParaRPr lang="zh-CN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0078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页式管理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页式管理系统的信息传送单位是定长的</a:t>
            </a:r>
            <a:r>
              <a:rPr lang="zh-CN" altLang="en-US" dirty="0" smtClean="0"/>
              <a:t>页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页面：主存</a:t>
            </a:r>
            <a:r>
              <a:rPr lang="zh-CN" altLang="en-US" dirty="0"/>
              <a:t>的物理空间也被划分为等长的固定</a:t>
            </a:r>
            <a:r>
              <a:rPr lang="zh-CN" altLang="en-US" dirty="0" smtClean="0"/>
              <a:t>区域</a:t>
            </a:r>
            <a:endParaRPr lang="en-US" altLang="zh-CN" dirty="0" smtClean="0"/>
          </a:p>
          <a:p>
            <a:r>
              <a:rPr lang="zh-CN" altLang="en-US" dirty="0" smtClean="0"/>
              <a:t>优点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新页</a:t>
            </a:r>
            <a:r>
              <a:rPr lang="zh-CN" altLang="en-US" dirty="0"/>
              <a:t>调入主存也很容易掌握，只要有空白页面就</a:t>
            </a:r>
            <a:r>
              <a:rPr lang="zh-CN" altLang="en-US" dirty="0" smtClean="0"/>
              <a:t>可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可能</a:t>
            </a:r>
            <a:r>
              <a:rPr lang="zh-CN" altLang="en-US" dirty="0"/>
              <a:t>造成浪费的是程序最后一页的零头，它比段式管理系统的空间浪费要小得</a:t>
            </a:r>
            <a:r>
              <a:rPr lang="zh-CN" altLang="en-US" dirty="0" smtClean="0"/>
              <a:t>多</a:t>
            </a:r>
            <a:endParaRPr lang="en-US" altLang="zh-CN" dirty="0" smtClean="0"/>
          </a:p>
          <a:p>
            <a:r>
              <a:rPr lang="zh-CN" altLang="en-US" dirty="0" smtClean="0"/>
              <a:t>缺点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正好</a:t>
            </a:r>
            <a:r>
              <a:rPr lang="zh-CN" altLang="en-US" dirty="0"/>
              <a:t>和段式管理系统相反，由于页不是逻辑上独立的实体，所以处理、保护和共享都不及段式来得</a:t>
            </a:r>
            <a:r>
              <a:rPr lang="zh-CN" altLang="en-US" dirty="0" smtClean="0"/>
              <a:t>方便</a:t>
            </a:r>
            <a:endParaRPr lang="en-US" altLang="zh-CN" dirty="0" smtClean="0"/>
          </a:p>
          <a:p>
            <a:r>
              <a:rPr lang="zh-CN" altLang="en-US" dirty="0" smtClean="0"/>
              <a:t>段页式存储管理系统</a:t>
            </a:r>
            <a:endParaRPr lang="en-US" altLang="zh-CN" dirty="0" smtClean="0"/>
          </a:p>
          <a:p>
            <a:pPr lvl="1"/>
            <a:r>
              <a:rPr lang="zh-CN" altLang="en-US" dirty="0"/>
              <a:t>程序按模块分段，段内再分页，出入主存仍以页为信息传送单位，用段表和页表</a:t>
            </a:r>
            <a:r>
              <a:rPr lang="en-US" altLang="zh-CN" dirty="0"/>
              <a:t>(</a:t>
            </a:r>
            <a:r>
              <a:rPr lang="zh-CN" altLang="en-US" dirty="0"/>
              <a:t>每段一个页表</a:t>
            </a:r>
            <a:r>
              <a:rPr lang="en-US" altLang="zh-CN" dirty="0"/>
              <a:t>)</a:t>
            </a:r>
            <a:r>
              <a:rPr lang="zh-CN" altLang="en-US" dirty="0"/>
              <a:t>进行两级管理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8425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页式管理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6321" name="Picture 1" descr="g8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49" y="2979174"/>
            <a:ext cx="7892955" cy="3197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045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页式虚拟存储器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在页式虚拟存储系统中，把虚拟空间分成页，主存空间也分成同样大小的页，称为实页或物理页，而把前者称为虚页或逻辑页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可</a:t>
            </a:r>
            <a:r>
              <a:rPr lang="zh-CN" altLang="en-US" dirty="0"/>
              <a:t>把虚拟地址分为两个字段，高位字段为虚页号，低位</a:t>
            </a:r>
            <a:r>
              <a:rPr lang="zh-CN" altLang="en-US" dirty="0" smtClean="0"/>
              <a:t>字段为</a:t>
            </a:r>
            <a:r>
              <a:rPr lang="zh-CN" altLang="en-US" dirty="0"/>
              <a:t>页内字地址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/>
              <a:t>虚拟地址到主存实地址的变换是由页表来实现的。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724287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页式虚拟存储器虚实地址变换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7345" name="Picture 1" descr="g9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834" y="1805697"/>
            <a:ext cx="6406331" cy="4391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38200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页表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对应</a:t>
            </a:r>
            <a:r>
              <a:rPr lang="zh-CN" altLang="en-US" dirty="0"/>
              <a:t>每一个虚存页号有一个表目，表目内容至少要包含该虚页所在的主存页面地址</a:t>
            </a:r>
            <a:r>
              <a:rPr lang="en-US" altLang="zh-CN" dirty="0"/>
              <a:t>(</a:t>
            </a:r>
            <a:r>
              <a:rPr lang="zh-CN" altLang="en-US" dirty="0"/>
              <a:t>页面号</a:t>
            </a:r>
            <a:r>
              <a:rPr lang="en-US" altLang="zh-CN" dirty="0"/>
              <a:t>)</a:t>
            </a:r>
            <a:r>
              <a:rPr lang="zh-CN" altLang="en-US" dirty="0"/>
              <a:t>，用它作为实</a:t>
            </a:r>
            <a:r>
              <a:rPr lang="en-US" altLang="zh-CN" dirty="0"/>
              <a:t>(</a:t>
            </a:r>
            <a:r>
              <a:rPr lang="zh-CN" altLang="en-US" dirty="0"/>
              <a:t>主</a:t>
            </a:r>
            <a:r>
              <a:rPr lang="en-US" altLang="zh-CN" dirty="0"/>
              <a:t>)</a:t>
            </a:r>
            <a:r>
              <a:rPr lang="zh-CN" altLang="en-US" dirty="0"/>
              <a:t>存地址的高字</a:t>
            </a:r>
            <a:r>
              <a:rPr lang="zh-CN" altLang="en-US" dirty="0" smtClean="0"/>
              <a:t>段</a:t>
            </a:r>
            <a:endParaRPr lang="en-US" altLang="zh-CN" dirty="0" smtClean="0"/>
          </a:p>
          <a:p>
            <a:r>
              <a:rPr lang="zh-CN" altLang="en-US" dirty="0" smtClean="0"/>
              <a:t>页表</a:t>
            </a:r>
            <a:r>
              <a:rPr lang="zh-CN" altLang="en-US" dirty="0"/>
              <a:t>的</a:t>
            </a:r>
            <a:r>
              <a:rPr lang="zh-CN" altLang="en-US" dirty="0" smtClean="0"/>
              <a:t>表项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装入</a:t>
            </a:r>
            <a:r>
              <a:rPr lang="zh-CN" altLang="en-US" dirty="0"/>
              <a:t>位</a:t>
            </a:r>
            <a:r>
              <a:rPr lang="en-US" altLang="zh-CN" dirty="0"/>
              <a:t>(</a:t>
            </a:r>
            <a:r>
              <a:rPr lang="zh-CN" altLang="en-US" dirty="0"/>
              <a:t>有效位</a:t>
            </a:r>
            <a:r>
              <a:rPr lang="en-US" altLang="zh-CN" dirty="0" smtClean="0"/>
              <a:t>)</a:t>
            </a:r>
            <a:r>
              <a:rPr lang="zh-CN" altLang="en-US" dirty="0" smtClean="0"/>
              <a:t>：如装</a:t>
            </a:r>
            <a:r>
              <a:rPr lang="zh-CN" altLang="en-US" dirty="0"/>
              <a:t>入位为</a:t>
            </a:r>
            <a:r>
              <a:rPr lang="zh-CN" altLang="en-US" dirty="0">
                <a:latin typeface="Arial" charset="0"/>
              </a:rPr>
              <a:t>“</a:t>
            </a:r>
            <a:r>
              <a:rPr lang="en-US" altLang="zh-CN" dirty="0"/>
              <a:t>1</a:t>
            </a:r>
            <a:r>
              <a:rPr lang="en-US" altLang="zh-CN" dirty="0">
                <a:latin typeface="Arial" charset="0"/>
              </a:rPr>
              <a:t>”</a:t>
            </a:r>
            <a:r>
              <a:rPr lang="zh-CN" altLang="en-US" dirty="0"/>
              <a:t>，表示该虚页已从辅存调入主存；如装入位为</a:t>
            </a:r>
            <a:r>
              <a:rPr lang="zh-CN" altLang="en-US" dirty="0">
                <a:latin typeface="Arial" charset="0"/>
              </a:rPr>
              <a:t>“</a:t>
            </a:r>
            <a:r>
              <a:rPr lang="en-US" altLang="zh-CN" dirty="0"/>
              <a:t>0</a:t>
            </a:r>
            <a:r>
              <a:rPr lang="en-US" altLang="zh-CN" dirty="0">
                <a:latin typeface="Arial" charset="0"/>
              </a:rPr>
              <a:t>”</a:t>
            </a:r>
            <a:r>
              <a:rPr lang="zh-CN" altLang="en-US" dirty="0"/>
              <a:t>，则表示对应的虚页尚未调入主存，如访问该页就要产生页面失效</a:t>
            </a:r>
            <a:r>
              <a:rPr lang="zh-CN" altLang="en-US" dirty="0" smtClean="0"/>
              <a:t>中断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修改位：指出</a:t>
            </a:r>
            <a:r>
              <a:rPr lang="zh-CN" altLang="en-US" dirty="0"/>
              <a:t>主存页面中的内容是否被修改过，替换时是否要写回</a:t>
            </a:r>
            <a:r>
              <a:rPr lang="zh-CN" altLang="en-US" dirty="0" smtClean="0"/>
              <a:t>辅存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替换</a:t>
            </a:r>
            <a:r>
              <a:rPr lang="zh-CN" altLang="en-US" dirty="0"/>
              <a:t>控制</a:t>
            </a:r>
            <a:r>
              <a:rPr lang="zh-CN" altLang="en-US" dirty="0" smtClean="0"/>
              <a:t>位：指出</a:t>
            </a:r>
            <a:r>
              <a:rPr lang="zh-CN" altLang="en-US" dirty="0"/>
              <a:t>需替换的</a:t>
            </a:r>
            <a:r>
              <a:rPr lang="zh-CN" altLang="en-US" dirty="0" smtClean="0"/>
              <a:t>页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其他保护位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475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快表（</a:t>
            </a:r>
            <a:r>
              <a:rPr lang="en-US" altLang="zh-CN" dirty="0" smtClean="0"/>
              <a:t>TLB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假设页表是保存在</a:t>
            </a:r>
            <a:r>
              <a:rPr lang="en-US" altLang="zh-CN" dirty="0"/>
              <a:t>(</a:t>
            </a:r>
            <a:r>
              <a:rPr lang="zh-CN" altLang="en-US" dirty="0"/>
              <a:t>或已调入</a:t>
            </a:r>
            <a:r>
              <a:rPr lang="en-US" altLang="zh-CN" dirty="0"/>
              <a:t>)</a:t>
            </a:r>
            <a:r>
              <a:rPr lang="zh-CN" altLang="en-US" dirty="0"/>
              <a:t>主存储器中，那么，在访问存储器时，首先要查页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页</a:t>
            </a:r>
            <a:r>
              <a:rPr lang="zh-CN" altLang="en-US" dirty="0"/>
              <a:t>面命</a:t>
            </a:r>
            <a:r>
              <a:rPr lang="zh-CN" altLang="en-US" dirty="0" smtClean="0"/>
              <a:t>中：也</a:t>
            </a:r>
            <a:r>
              <a:rPr lang="zh-CN" altLang="en-US" dirty="0"/>
              <a:t>得先访问一次主存去查页表，再访问主存才能取得数据，这就相当于主存速度降低了一</a:t>
            </a:r>
            <a:r>
              <a:rPr lang="zh-CN" altLang="en-US" dirty="0" smtClean="0"/>
              <a:t>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页面失效：要</a:t>
            </a:r>
            <a:r>
              <a:rPr lang="zh-CN" altLang="en-US" dirty="0"/>
              <a:t>进行页面替换，页面修改，访问主存次数就更多</a:t>
            </a:r>
            <a:r>
              <a:rPr lang="zh-CN" altLang="en-US" dirty="0" smtClean="0"/>
              <a:t>了</a:t>
            </a:r>
            <a:endParaRPr lang="en-US" altLang="zh-CN" dirty="0" smtClean="0"/>
          </a:p>
          <a:p>
            <a:r>
              <a:rPr lang="zh-CN" altLang="en-US" dirty="0" smtClean="0"/>
              <a:t>把</a:t>
            </a:r>
            <a:r>
              <a:rPr lang="zh-CN" altLang="en-US" dirty="0"/>
              <a:t>页表的最活动部分存放在快速存储器中组成快表，这是减少时间开销的一种</a:t>
            </a:r>
            <a:r>
              <a:rPr lang="zh-CN" altLang="en-US" dirty="0" smtClean="0"/>
              <a:t>方法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6785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使用快表和慢表实现虚实地址变换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8369" name="Picture 1" descr="g10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22" y="1831646"/>
            <a:ext cx="7084756" cy="4345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883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存储器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9144000" cy="449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822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段页式虚拟存储器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把</a:t>
            </a:r>
            <a:r>
              <a:rPr lang="zh-CN" altLang="en-US" dirty="0"/>
              <a:t>程序按逻辑结构</a:t>
            </a:r>
            <a:r>
              <a:rPr lang="zh-CN" altLang="en-US" dirty="0" smtClean="0"/>
              <a:t>分段，每段</a:t>
            </a:r>
            <a:r>
              <a:rPr lang="zh-CN" altLang="en-US" dirty="0"/>
              <a:t>分成固定大小的</a:t>
            </a:r>
            <a:r>
              <a:rPr lang="zh-CN" altLang="en-US" dirty="0" smtClean="0"/>
              <a:t>页</a:t>
            </a:r>
            <a:endParaRPr lang="en-US" altLang="zh-CN" dirty="0" smtClean="0"/>
          </a:p>
          <a:p>
            <a:r>
              <a:rPr lang="zh-CN" altLang="en-US" dirty="0"/>
              <a:t>兼取页式和段式系统的优点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程序</a:t>
            </a:r>
            <a:r>
              <a:rPr lang="zh-CN" altLang="en-US" dirty="0"/>
              <a:t>对主存的调入调出是按页面进行</a:t>
            </a:r>
            <a:r>
              <a:rPr lang="zh-CN" altLang="en-US" dirty="0" smtClean="0"/>
              <a:t>的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又</a:t>
            </a:r>
            <a:r>
              <a:rPr lang="zh-CN" altLang="en-US" dirty="0"/>
              <a:t>可以按段实现共享和</a:t>
            </a:r>
            <a:r>
              <a:rPr lang="zh-CN" altLang="en-US" dirty="0" smtClean="0"/>
              <a:t>保护</a:t>
            </a:r>
            <a:endParaRPr lang="en-US" altLang="zh-CN" dirty="0" smtClean="0"/>
          </a:p>
          <a:p>
            <a:r>
              <a:rPr lang="zh-CN" altLang="en-US" dirty="0" smtClean="0"/>
              <a:t>缺点：在</a:t>
            </a:r>
            <a:r>
              <a:rPr lang="zh-CN" altLang="en-US" dirty="0"/>
              <a:t>地址映像过程中需要多次</a:t>
            </a:r>
            <a:r>
              <a:rPr lang="zh-CN" altLang="en-US" dirty="0" smtClean="0"/>
              <a:t>查表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虚拟</a:t>
            </a:r>
            <a:r>
              <a:rPr lang="zh-CN" altLang="en-US" dirty="0"/>
              <a:t>地址转换成物理地址是通过一个段表和一组页表来进行定位</a:t>
            </a:r>
            <a:r>
              <a:rPr lang="zh-CN" altLang="en-US" dirty="0" smtClean="0"/>
              <a:t>的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段表：每个</a:t>
            </a:r>
            <a:r>
              <a:rPr lang="zh-CN" altLang="en-US" dirty="0"/>
              <a:t>表目对应一个段，每个表目有一个指向该段的页表的起始地址</a:t>
            </a:r>
            <a:r>
              <a:rPr lang="en-US" altLang="zh-CN" dirty="0"/>
              <a:t>(</a:t>
            </a:r>
            <a:r>
              <a:rPr lang="zh-CN" altLang="en-US" dirty="0"/>
              <a:t>页号</a:t>
            </a:r>
            <a:r>
              <a:rPr lang="en-US" altLang="zh-CN" dirty="0"/>
              <a:t>)</a:t>
            </a:r>
            <a:r>
              <a:rPr lang="zh-CN" altLang="en-US" dirty="0"/>
              <a:t>及该段的控制保护</a:t>
            </a:r>
            <a:r>
              <a:rPr lang="zh-CN" altLang="en-US" dirty="0" smtClean="0"/>
              <a:t>信息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页表：该段</a:t>
            </a:r>
            <a:r>
              <a:rPr lang="zh-CN" altLang="en-US" dirty="0"/>
              <a:t>各页在主存中的位置以及是否已装入、已修改等</a:t>
            </a:r>
            <a:r>
              <a:rPr lang="zh-CN" altLang="en-US" dirty="0" smtClean="0"/>
              <a:t>标志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621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多道程序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如果有多个用户在机器上运行，称为多道</a:t>
            </a:r>
            <a:r>
              <a:rPr lang="zh-CN" altLang="en-US" dirty="0" smtClean="0"/>
              <a:t>程序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每</a:t>
            </a:r>
            <a:r>
              <a:rPr lang="zh-CN" altLang="en-US" dirty="0"/>
              <a:t>一道</a:t>
            </a:r>
            <a:r>
              <a:rPr lang="en-US" altLang="zh-CN" dirty="0"/>
              <a:t>(</a:t>
            </a:r>
            <a:r>
              <a:rPr lang="zh-CN" altLang="en-US" dirty="0"/>
              <a:t>每个用户</a:t>
            </a:r>
            <a:r>
              <a:rPr lang="en-US" altLang="zh-CN" dirty="0"/>
              <a:t>)</a:t>
            </a:r>
            <a:r>
              <a:rPr lang="zh-CN" altLang="en-US" dirty="0"/>
              <a:t>需要一个基号</a:t>
            </a:r>
            <a:r>
              <a:rPr lang="en-US" altLang="zh-CN" dirty="0"/>
              <a:t>(</a:t>
            </a:r>
            <a:r>
              <a:rPr lang="zh-CN" altLang="en-US" dirty="0"/>
              <a:t>用户标志号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指明</a:t>
            </a:r>
            <a:r>
              <a:rPr lang="zh-CN" altLang="en-US" dirty="0"/>
              <a:t>该道程序的段表起点</a:t>
            </a:r>
            <a:r>
              <a:rPr lang="en-US" altLang="zh-CN" dirty="0"/>
              <a:t>(</a:t>
            </a:r>
            <a:r>
              <a:rPr lang="zh-CN" altLang="en-US" dirty="0"/>
              <a:t>存放在基址寄存器中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虚拟地址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包括</a:t>
            </a:r>
            <a:r>
              <a:rPr lang="zh-CN" altLang="en-US" dirty="0"/>
              <a:t>基号</a:t>
            </a:r>
            <a:r>
              <a:rPr lang="en-US" altLang="zh-CN" dirty="0"/>
              <a:t>D</a:t>
            </a:r>
            <a:r>
              <a:rPr lang="zh-CN" altLang="en-US" dirty="0"/>
              <a:t>、段号</a:t>
            </a:r>
            <a:r>
              <a:rPr lang="en-US" altLang="zh-CN" dirty="0"/>
              <a:t>S</a:t>
            </a:r>
            <a:r>
              <a:rPr lang="zh-CN" altLang="en-US" dirty="0"/>
              <a:t>、页号</a:t>
            </a:r>
            <a:r>
              <a:rPr lang="en-US" altLang="zh-CN" dirty="0"/>
              <a:t>P</a:t>
            </a:r>
            <a:r>
              <a:rPr lang="zh-CN" altLang="en-US" dirty="0"/>
              <a:t>、页内地址</a:t>
            </a:r>
            <a:r>
              <a:rPr lang="en-US" altLang="zh-CN" dirty="0" smtClean="0"/>
              <a:t>d</a:t>
            </a:r>
          </a:p>
          <a:p>
            <a:pPr lvl="1"/>
            <a:r>
              <a:rPr lang="zh-CN" altLang="en-US" dirty="0" smtClean="0"/>
              <a:t>格式</a:t>
            </a:r>
            <a:endParaRPr lang="zh-CN" altLang="en-US" dirty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770549" y="4580602"/>
            <a:ext cx="6014372" cy="576265"/>
            <a:chOff x="1475581" y="4506860"/>
            <a:chExt cx="6014372" cy="576265"/>
          </a:xfrm>
        </p:grpSpPr>
        <p:sp>
          <p:nvSpPr>
            <p:cNvPr id="4" name="Rectangle 5"/>
            <p:cNvSpPr>
              <a:spLocks noChangeArrowheads="1"/>
            </p:cNvSpPr>
            <p:nvPr/>
          </p:nvSpPr>
          <p:spPr bwMode="auto">
            <a:xfrm>
              <a:off x="1475581" y="4506862"/>
              <a:ext cx="1503593" cy="57626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zh-CN" altLang="en-US" sz="2000" dirty="0"/>
                <a:t>基号</a:t>
              </a:r>
              <a:r>
                <a:rPr lang="en-US" altLang="zh-CN" sz="2000" dirty="0"/>
                <a:t>D</a:t>
              </a:r>
              <a:endParaRPr lang="en-US" sz="2000" dirty="0"/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979174" y="4506861"/>
              <a:ext cx="1503593" cy="57626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zh-CN" altLang="en-US" sz="2000" dirty="0"/>
                <a:t>段号</a:t>
              </a:r>
              <a:r>
                <a:rPr lang="en-US" altLang="zh-CN" sz="2000" dirty="0"/>
                <a:t>S</a:t>
              </a:r>
              <a:endParaRPr lang="en-US" sz="2000" dirty="0"/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4482767" y="4506861"/>
              <a:ext cx="1503593" cy="57626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zh-CN" altLang="en-US" sz="2000" dirty="0"/>
                <a:t>页号</a:t>
              </a:r>
              <a:r>
                <a:rPr lang="en-US" altLang="zh-CN" sz="2000" dirty="0"/>
                <a:t>P</a:t>
              </a:r>
              <a:endParaRPr lang="en-US" sz="2000" dirty="0"/>
            </a:p>
          </p:txBody>
        </p:sp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5986360" y="4506860"/>
              <a:ext cx="1503593" cy="57626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zh-CN" altLang="en-US" sz="2000" dirty="0"/>
                <a:t>页内地址</a:t>
              </a:r>
              <a:r>
                <a:rPr lang="en-US" altLang="zh-CN" sz="2000" dirty="0"/>
                <a:t>d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75246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段页式存储举例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0417" name="Picture 1" descr="g11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357" y="1825625"/>
            <a:ext cx="6819285" cy="43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41753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段页式虚拟存储器地址</a:t>
            </a:r>
            <a:r>
              <a:rPr lang="zh-CN" altLang="en-US" dirty="0" smtClean="0"/>
              <a:t>变换过程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41" name="Picture 1" descr="g12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324" y="1575053"/>
            <a:ext cx="6241334" cy="510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96433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虚地址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程序员</a:t>
            </a:r>
            <a:r>
              <a:rPr lang="zh-CN" altLang="en-US" dirty="0"/>
              <a:t>按虚存储空间编制程序，在直接寻址方式下由机器指令的地址码给出</a:t>
            </a:r>
            <a:r>
              <a:rPr lang="zh-CN" altLang="en-US" dirty="0" smtClean="0"/>
              <a:t>地址</a:t>
            </a:r>
            <a:endParaRPr lang="en-US" altLang="zh-CN" dirty="0" smtClean="0"/>
          </a:p>
          <a:p>
            <a:r>
              <a:rPr lang="zh-CN" altLang="en-US" dirty="0" smtClean="0"/>
              <a:t>这个</a:t>
            </a:r>
            <a:r>
              <a:rPr lang="zh-CN" altLang="en-US" dirty="0"/>
              <a:t>地址码就是虚地址，可由虚页号及页内地址</a:t>
            </a:r>
            <a:r>
              <a:rPr lang="zh-CN" altLang="en-US" dirty="0" smtClean="0"/>
              <a:t>组成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dirty="0"/>
              <a:t>这个虚地址实际上不是辅存的实地址，而是辅存的逻辑</a:t>
            </a:r>
            <a:r>
              <a:rPr lang="zh-CN" altLang="en-US" dirty="0" smtClean="0"/>
              <a:t>地址。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磁盘的实地址</a:t>
            </a:r>
            <a:r>
              <a:rPr lang="en-US" altLang="zh-CN" dirty="0" err="1" smtClean="0"/>
              <a:t>N</a:t>
            </a:r>
            <a:r>
              <a:rPr lang="en-US" altLang="zh-CN" baseline="-25000" dirty="0" err="1" smtClean="0"/>
              <a:t>d</a:t>
            </a:r>
            <a:endParaRPr lang="en-US" altLang="zh-CN" baseline="-25000" dirty="0"/>
          </a:p>
          <a:p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1408061" y="5351462"/>
            <a:ext cx="7010401" cy="1219200"/>
            <a:chOff x="1192161" y="5414962"/>
            <a:chExt cx="7010401" cy="1219200"/>
          </a:xfrm>
        </p:grpSpPr>
        <p:sp>
          <p:nvSpPr>
            <p:cNvPr id="8" name="Rectangle 11"/>
            <p:cNvSpPr>
              <a:spLocks noChangeArrowheads="1"/>
            </p:cNvSpPr>
            <p:nvPr/>
          </p:nvSpPr>
          <p:spPr bwMode="auto">
            <a:xfrm>
              <a:off x="2030362" y="6176962"/>
              <a:ext cx="1143000" cy="4572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>
              <a:flatTx/>
            </a:bodyPr>
            <a:lstStyle/>
            <a:p>
              <a:pPr algn="ctr"/>
              <a:r>
                <a:rPr lang="zh-CN" altLang="en-US" sz="2000" b="1">
                  <a:latin typeface="Times New Roman" charset="0"/>
                </a:rPr>
                <a:t>磁盘机号</a:t>
              </a:r>
            </a:p>
          </p:txBody>
        </p:sp>
        <p:sp>
          <p:nvSpPr>
            <p:cNvPr id="9" name="Rectangle 13"/>
            <p:cNvSpPr>
              <a:spLocks noChangeArrowheads="1"/>
            </p:cNvSpPr>
            <p:nvPr/>
          </p:nvSpPr>
          <p:spPr bwMode="auto">
            <a:xfrm>
              <a:off x="3173362" y="6176962"/>
              <a:ext cx="1143000" cy="4572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>
              <a:flatTx/>
            </a:bodyPr>
            <a:lstStyle/>
            <a:p>
              <a:pPr algn="ctr"/>
              <a:r>
                <a:rPr lang="zh-CN" altLang="en-US" sz="2000" b="1">
                  <a:latin typeface="Times New Roman" charset="0"/>
                </a:rPr>
                <a:t>磁头号</a:t>
              </a:r>
            </a:p>
          </p:txBody>
        </p:sp>
        <p:sp>
          <p:nvSpPr>
            <p:cNvPr id="10" name="Rectangle 14"/>
            <p:cNvSpPr>
              <a:spLocks noChangeArrowheads="1"/>
            </p:cNvSpPr>
            <p:nvPr/>
          </p:nvSpPr>
          <p:spPr bwMode="auto">
            <a:xfrm>
              <a:off x="4316362" y="6176962"/>
              <a:ext cx="1143000" cy="4572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>
              <a:flatTx/>
            </a:bodyPr>
            <a:lstStyle/>
            <a:p>
              <a:pPr algn="ctr"/>
              <a:r>
                <a:rPr lang="zh-CN" altLang="en-US" sz="2000" b="1">
                  <a:latin typeface="Times New Roman" charset="0"/>
                </a:rPr>
                <a:t>柱面号</a:t>
              </a:r>
            </a:p>
          </p:txBody>
        </p:sp>
        <p:sp>
          <p:nvSpPr>
            <p:cNvPr id="11" name="Rectangle 15"/>
            <p:cNvSpPr>
              <a:spLocks noChangeArrowheads="1"/>
            </p:cNvSpPr>
            <p:nvPr/>
          </p:nvSpPr>
          <p:spPr bwMode="auto">
            <a:xfrm>
              <a:off x="5459362" y="6176962"/>
              <a:ext cx="1143000" cy="4572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>
              <a:flatTx/>
            </a:bodyPr>
            <a:lstStyle/>
            <a:p>
              <a:pPr algn="ctr"/>
              <a:r>
                <a:rPr lang="zh-CN" altLang="en-US" sz="2000" b="1">
                  <a:latin typeface="Times New Roman" charset="0"/>
                </a:rPr>
                <a:t>块号</a:t>
              </a:r>
            </a:p>
          </p:txBody>
        </p:sp>
        <p:sp>
          <p:nvSpPr>
            <p:cNvPr id="12" name="Rectangle 16"/>
            <p:cNvSpPr>
              <a:spLocks noChangeArrowheads="1"/>
            </p:cNvSpPr>
            <p:nvPr/>
          </p:nvSpPr>
          <p:spPr bwMode="auto">
            <a:xfrm>
              <a:off x="6602362" y="6176962"/>
              <a:ext cx="1600200" cy="4572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>
              <a:flatTx/>
            </a:bodyPr>
            <a:lstStyle/>
            <a:p>
              <a:pPr algn="ctr"/>
              <a:r>
                <a:rPr lang="zh-CN" altLang="en-US" sz="2000" b="1">
                  <a:latin typeface="Times New Roman" charset="0"/>
                </a:rPr>
                <a:t>块内地址</a:t>
              </a:r>
            </a:p>
          </p:txBody>
        </p:sp>
        <p:sp>
          <p:nvSpPr>
            <p:cNvPr id="13" name="Text Box 17"/>
            <p:cNvSpPr txBox="1">
              <a:spLocks noChangeArrowheads="1"/>
            </p:cNvSpPr>
            <p:nvPr/>
          </p:nvSpPr>
          <p:spPr bwMode="auto">
            <a:xfrm>
              <a:off x="1192161" y="6176962"/>
              <a:ext cx="83820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dirty="0" err="1">
                  <a:latin typeface="Times New Roman" charset="0"/>
                </a:rPr>
                <a:t>N</a:t>
              </a:r>
              <a:r>
                <a:rPr lang="en-US" altLang="zh-CN" sz="2400" baseline="-25000" dirty="0" err="1">
                  <a:latin typeface="Times New Roman" charset="0"/>
                </a:rPr>
                <a:t>d</a:t>
              </a:r>
              <a:r>
                <a:rPr lang="zh-CN" altLang="en-US" sz="2400" dirty="0">
                  <a:latin typeface="Times New Roman" charset="0"/>
                </a:rPr>
                <a:t>：</a:t>
              </a:r>
            </a:p>
          </p:txBody>
        </p:sp>
        <p:sp>
          <p:nvSpPr>
            <p:cNvPr id="14" name="Line 18"/>
            <p:cNvSpPr>
              <a:spLocks noChangeShapeType="1"/>
            </p:cNvSpPr>
            <p:nvPr/>
          </p:nvSpPr>
          <p:spPr bwMode="auto">
            <a:xfrm>
              <a:off x="2030362" y="5567362"/>
              <a:ext cx="0" cy="60960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19"/>
            <p:cNvSpPr>
              <a:spLocks noChangeShapeType="1"/>
            </p:cNvSpPr>
            <p:nvPr/>
          </p:nvSpPr>
          <p:spPr bwMode="auto">
            <a:xfrm>
              <a:off x="6602362" y="5414962"/>
              <a:ext cx="0" cy="76200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20"/>
            <p:cNvSpPr>
              <a:spLocks noChangeShapeType="1"/>
            </p:cNvSpPr>
            <p:nvPr/>
          </p:nvSpPr>
          <p:spPr bwMode="auto">
            <a:xfrm>
              <a:off x="2030362" y="5795962"/>
              <a:ext cx="457200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 Box 21"/>
            <p:cNvSpPr txBox="1">
              <a:spLocks noChangeArrowheads="1"/>
            </p:cNvSpPr>
            <p:nvPr/>
          </p:nvSpPr>
          <p:spPr bwMode="auto">
            <a:xfrm>
              <a:off x="3706762" y="5414962"/>
              <a:ext cx="152400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dirty="0" err="1">
                  <a:latin typeface="Times New Roman" charset="0"/>
                </a:rPr>
                <a:t>N</a:t>
              </a:r>
              <a:r>
                <a:rPr lang="en-US" altLang="zh-CN" sz="2400" baseline="-25000" dirty="0" err="1">
                  <a:latin typeface="Times New Roman" charset="0"/>
                </a:rPr>
                <a:t>vd</a:t>
              </a:r>
              <a:endParaRPr lang="en-US" altLang="zh-CN" sz="2400" baseline="-25000" dirty="0">
                <a:latin typeface="Times New Roman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246274" y="3409950"/>
            <a:ext cx="4140175" cy="504825"/>
            <a:chOff x="2030361" y="3748881"/>
            <a:chExt cx="4140175" cy="504825"/>
          </a:xfrm>
        </p:grpSpPr>
        <p:grpSp>
          <p:nvGrpSpPr>
            <p:cNvPr id="7" name="Group 6"/>
            <p:cNvGrpSpPr/>
            <p:nvPr/>
          </p:nvGrpSpPr>
          <p:grpSpPr>
            <a:xfrm>
              <a:off x="2973464" y="3748881"/>
              <a:ext cx="3197072" cy="504825"/>
              <a:chOff x="2849767" y="3748881"/>
              <a:chExt cx="3197072" cy="504825"/>
            </a:xfrm>
          </p:grpSpPr>
          <p:sp>
            <p:nvSpPr>
              <p:cNvPr id="4" name="Rectangle 3"/>
              <p:cNvSpPr>
                <a:spLocks noChangeArrowheads="1"/>
              </p:cNvSpPr>
              <p:nvPr/>
            </p:nvSpPr>
            <p:spPr bwMode="auto">
              <a:xfrm>
                <a:off x="2849767" y="3748881"/>
                <a:ext cx="1574749" cy="50482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>
                  <a:buFontTx/>
                  <a:buNone/>
                </a:pPr>
                <a:r>
                  <a:rPr lang="zh-CN" altLang="en-US" dirty="0"/>
                  <a:t>虚页号</a:t>
                </a:r>
                <a:r>
                  <a:rPr lang="en-US" altLang="zh-CN" dirty="0" err="1" smtClean="0"/>
                  <a:t>N</a:t>
                </a:r>
                <a:r>
                  <a:rPr lang="en-US" altLang="zh-CN" baseline="-25000" dirty="0" err="1" smtClean="0"/>
                  <a:t>v</a:t>
                </a:r>
                <a:endParaRPr lang="en-US" altLang="zh-CN" baseline="-25000" dirty="0"/>
              </a:p>
            </p:txBody>
          </p:sp>
          <p:sp>
            <p:nvSpPr>
              <p:cNvPr id="6" name="Rectangle 5"/>
              <p:cNvSpPr>
                <a:spLocks noChangeArrowheads="1"/>
              </p:cNvSpPr>
              <p:nvPr/>
            </p:nvSpPr>
            <p:spPr bwMode="auto">
              <a:xfrm>
                <a:off x="4424516" y="3748881"/>
                <a:ext cx="1622323" cy="50482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>
                  <a:buFontTx/>
                  <a:buNone/>
                </a:pPr>
                <a:r>
                  <a:rPr lang="zh-CN" altLang="en-US" smtClean="0"/>
                  <a:t>页内</a:t>
                </a:r>
                <a:r>
                  <a:rPr lang="zh-CN" altLang="en-US" dirty="0" smtClean="0"/>
                  <a:t>地址</a:t>
                </a:r>
                <a:r>
                  <a:rPr lang="en-US" altLang="zh-CN" dirty="0" smtClean="0"/>
                  <a:t>N</a:t>
                </a:r>
                <a:r>
                  <a:rPr lang="en-US" altLang="zh-CN" baseline="-25000" dirty="0" smtClean="0"/>
                  <a:t>r</a:t>
                </a:r>
                <a:endParaRPr lang="en-US" altLang="zh-CN" baseline="-25000" dirty="0"/>
              </a:p>
            </p:txBody>
          </p:sp>
        </p:grpSp>
        <p:sp>
          <p:nvSpPr>
            <p:cNvPr id="18" name="Rectangle 17"/>
            <p:cNvSpPr/>
            <p:nvPr/>
          </p:nvSpPr>
          <p:spPr>
            <a:xfrm>
              <a:off x="2030361" y="3816627"/>
              <a:ext cx="8771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/>
                <a:t>虚地址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854717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地址变换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虚拟</a:t>
            </a:r>
            <a:r>
              <a:rPr lang="zh-CN" altLang="en-US" dirty="0"/>
              <a:t>存储器中</a:t>
            </a:r>
            <a:r>
              <a:rPr lang="zh-CN" altLang="en-US" dirty="0" smtClean="0"/>
              <a:t>还有</a:t>
            </a:r>
            <a:r>
              <a:rPr lang="zh-CN" altLang="en-US" dirty="0"/>
              <a:t>虚拟地址到辅存实地址的</a:t>
            </a:r>
            <a:r>
              <a:rPr lang="zh-CN" altLang="en-US" dirty="0" smtClean="0"/>
              <a:t>变换</a:t>
            </a:r>
            <a:endParaRPr lang="en-US" altLang="zh-CN" dirty="0" smtClean="0"/>
          </a:p>
          <a:p>
            <a:r>
              <a:rPr lang="zh-CN" altLang="en-US" dirty="0" smtClean="0"/>
              <a:t>辅存</a:t>
            </a:r>
            <a:r>
              <a:rPr lang="zh-CN" altLang="en-US" dirty="0"/>
              <a:t>一般按信息块编址，而不是按字编址，若使一个块的大小等于一个虚页面的大小，这样就只需把虚页号变换到</a:t>
            </a:r>
            <a:r>
              <a:rPr lang="en-US" altLang="zh-CN" dirty="0" err="1"/>
              <a:t>N</a:t>
            </a:r>
            <a:r>
              <a:rPr lang="en-US" altLang="zh-CN" baseline="-25000" dirty="0" err="1"/>
              <a:t>vd</a:t>
            </a:r>
            <a:r>
              <a:rPr lang="zh-CN" altLang="en-US" dirty="0"/>
              <a:t>即可完成虚地址到辅存实地址的</a:t>
            </a:r>
            <a:r>
              <a:rPr lang="zh-CN" altLang="en-US" dirty="0" smtClean="0"/>
              <a:t>变换</a:t>
            </a:r>
            <a:endParaRPr lang="en-US" altLang="zh-CN" dirty="0" smtClean="0"/>
          </a:p>
          <a:p>
            <a:r>
              <a:rPr lang="zh-CN" altLang="en-US" dirty="0" smtClean="0"/>
              <a:t>采用</a:t>
            </a:r>
            <a:r>
              <a:rPr lang="zh-CN" altLang="en-US" dirty="0"/>
              <a:t>页表的</a:t>
            </a:r>
            <a:r>
              <a:rPr lang="zh-CN" altLang="en-US" dirty="0" smtClean="0"/>
              <a:t>方式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外页表：</a:t>
            </a:r>
            <a:r>
              <a:rPr lang="en-US" altLang="zh-CN" dirty="0" err="1" smtClean="0"/>
              <a:t>N</a:t>
            </a:r>
            <a:r>
              <a:rPr lang="en-US" altLang="zh-CN" baseline="-25000" dirty="0" err="1" smtClean="0"/>
              <a:t>v</a:t>
            </a:r>
            <a:r>
              <a:rPr lang="zh-CN" altLang="en-US" dirty="0"/>
              <a:t>变换成</a:t>
            </a:r>
            <a:r>
              <a:rPr lang="en-US" altLang="zh-CN" dirty="0" err="1"/>
              <a:t>N</a:t>
            </a:r>
            <a:r>
              <a:rPr lang="en-US" altLang="zh-CN" baseline="-25000" dirty="0" err="1"/>
              <a:t>vd</a:t>
            </a:r>
            <a:r>
              <a:rPr lang="zh-CN" altLang="en-US" dirty="0"/>
              <a:t>的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内页表：</a:t>
            </a:r>
            <a:r>
              <a:rPr lang="en-US" altLang="zh-CN" dirty="0" err="1" smtClean="0"/>
              <a:t>N</a:t>
            </a:r>
            <a:r>
              <a:rPr lang="en-US" altLang="zh-CN" baseline="-25000" dirty="0" err="1" smtClean="0"/>
              <a:t>v</a:t>
            </a:r>
            <a:r>
              <a:rPr lang="zh-CN" altLang="en-US" dirty="0"/>
              <a:t>变换到主存</a:t>
            </a:r>
            <a:r>
              <a:rPr lang="zh-CN" altLang="en-US" dirty="0" smtClean="0"/>
              <a:t>页号的表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583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多用户虚拟存储器工作过程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4513" name="Picture 1" descr="g13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1498600"/>
            <a:ext cx="5562600" cy="5218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862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存储管理部件</a:t>
            </a:r>
            <a:r>
              <a:rPr lang="en-US" altLang="zh-CN" dirty="0"/>
              <a:t>(MMU</a:t>
            </a:r>
            <a:r>
              <a:rPr lang="en-US" altLang="zh-CN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现代计算机一般都有辅助存储器，但具有辅存的存储系统不一定是虚拟存储</a:t>
            </a:r>
            <a:r>
              <a:rPr lang="zh-CN" altLang="en-US" dirty="0" smtClean="0"/>
              <a:t>系统</a:t>
            </a:r>
            <a:endParaRPr lang="en-US" altLang="zh-CN" dirty="0" smtClean="0"/>
          </a:p>
          <a:p>
            <a:r>
              <a:rPr lang="zh-CN" altLang="en-US" dirty="0" smtClean="0"/>
              <a:t>虚拟</a:t>
            </a:r>
            <a:r>
              <a:rPr lang="zh-CN" altLang="en-US" dirty="0"/>
              <a:t>存储系统有两大特点：</a:t>
            </a:r>
          </a:p>
          <a:p>
            <a:pPr lvl="1"/>
            <a:r>
              <a:rPr lang="en-US" altLang="zh-CN" dirty="0"/>
              <a:t>(1) </a:t>
            </a:r>
            <a:r>
              <a:rPr lang="zh-CN" altLang="en-US" dirty="0"/>
              <a:t>允许用户用比主存空间大得多的空间来访问主存。</a:t>
            </a:r>
          </a:p>
          <a:p>
            <a:pPr lvl="1"/>
            <a:r>
              <a:rPr lang="en-US" altLang="zh-CN" dirty="0"/>
              <a:t>(2) </a:t>
            </a:r>
            <a:r>
              <a:rPr lang="zh-CN" altLang="en-US" dirty="0"/>
              <a:t>每次访存都要进行虚实地址的转换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整个</a:t>
            </a:r>
            <a:r>
              <a:rPr lang="zh-CN" altLang="en-US" dirty="0"/>
              <a:t>虚拟存储器的管理是由</a:t>
            </a:r>
            <a:r>
              <a:rPr lang="en-US" altLang="zh-CN" dirty="0"/>
              <a:t>MMU</a:t>
            </a:r>
            <a:r>
              <a:rPr lang="zh-CN" altLang="en-US" dirty="0"/>
              <a:t>部件与操作系统共同完成</a:t>
            </a:r>
            <a:r>
              <a:rPr lang="zh-CN" altLang="en-US" dirty="0" smtClean="0"/>
              <a:t>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56299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7.4</a:t>
            </a:r>
            <a:r>
              <a:rPr lang="zh-CN" altLang="zh-CN" dirty="0"/>
              <a:t>相联</a:t>
            </a:r>
            <a:r>
              <a:rPr lang="zh-CN" altLang="zh-CN" dirty="0" smtClean="0"/>
              <a:t>存储器</a:t>
            </a:r>
            <a:endParaRPr kumimoji="1" lang="zh-CN" alt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97756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相联存储器的基本概念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cache</a:t>
            </a:r>
            <a:r>
              <a:rPr lang="zh-CN" altLang="en-US" dirty="0"/>
              <a:t>和虚拟存储器中，已经用到按内容寻址的相联</a:t>
            </a:r>
            <a:r>
              <a:rPr lang="zh-CN" altLang="en-US" dirty="0" smtClean="0"/>
              <a:t>存储器</a:t>
            </a:r>
            <a:endParaRPr lang="zh-CN" altLang="en-US" dirty="0"/>
          </a:p>
          <a:p>
            <a:r>
              <a:rPr lang="zh-CN" altLang="en-US" dirty="0"/>
              <a:t>相联存储器不按地址访问存储器，而按所存数据字的全部内容或部分内容进行查找</a:t>
            </a:r>
            <a:r>
              <a:rPr lang="en-US" altLang="zh-CN" dirty="0"/>
              <a:t>(</a:t>
            </a:r>
            <a:r>
              <a:rPr lang="zh-CN" altLang="en-US" dirty="0"/>
              <a:t>或检索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在</a:t>
            </a:r>
            <a:r>
              <a:rPr lang="zh-CN" altLang="en-US" dirty="0"/>
              <a:t>虚拟存储器中，将虚地址的虚页号与相联存储器中所有行的虚页号进行比较，若有内容相等的行，则将其相应的实页号</a:t>
            </a:r>
            <a:r>
              <a:rPr lang="zh-CN" altLang="en-US" dirty="0" smtClean="0"/>
              <a:t>取出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CPU</a:t>
            </a:r>
            <a:r>
              <a:rPr kumimoji="1" lang="zh-CN" altLang="en-US" dirty="0" smtClean="0"/>
              <a:t>和存储器的特性比较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9"/>
            <a:ext cx="9144000" cy="49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0062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相联存储器框图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5537" name="Picture 1" descr="g14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25625"/>
            <a:ext cx="576725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96586" y="6127233"/>
            <a:ext cx="1822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查找结果寄存器</a:t>
            </a:r>
            <a:endParaRPr kumimoji="1"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40570" y="2440255"/>
            <a:ext cx="1623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屏蔽数寄存器</a:t>
            </a:r>
            <a:endParaRPr kumimoji="1"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18968" y="6127233"/>
            <a:ext cx="1822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字选择寄存器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2448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举例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要求</a:t>
            </a:r>
            <a:r>
              <a:rPr lang="zh-CN" altLang="en-US" dirty="0"/>
              <a:t>列出</a:t>
            </a:r>
            <a:r>
              <a:rPr lang="zh-CN" altLang="en-US" dirty="0">
                <a:latin typeface="Arial" charset="0"/>
              </a:rPr>
              <a:t>“</a:t>
            </a:r>
            <a:r>
              <a:rPr lang="zh-CN" altLang="en-US" dirty="0"/>
              <a:t>总分</a:t>
            </a:r>
            <a:r>
              <a:rPr lang="zh-CN" altLang="en-US" dirty="0">
                <a:latin typeface="Arial" charset="0"/>
              </a:rPr>
              <a:t>”</a:t>
            </a:r>
            <a:r>
              <a:rPr lang="zh-CN" altLang="en-US" dirty="0"/>
              <a:t>在</a:t>
            </a:r>
            <a:r>
              <a:rPr lang="en-US" altLang="zh-CN" dirty="0"/>
              <a:t>560</a:t>
            </a:r>
            <a:r>
              <a:rPr lang="zh-CN" altLang="en-US" dirty="0"/>
              <a:t>分～</a:t>
            </a:r>
            <a:r>
              <a:rPr lang="en-US" altLang="zh-CN" dirty="0"/>
              <a:t>600</a:t>
            </a:r>
            <a:r>
              <a:rPr lang="zh-CN" altLang="en-US" dirty="0"/>
              <a:t>分范围内的考生</a:t>
            </a:r>
            <a:r>
              <a:rPr lang="zh-CN" altLang="en-US" dirty="0" smtClean="0"/>
              <a:t>名单？（可用</a:t>
            </a:r>
            <a:r>
              <a:rPr lang="zh-CN" altLang="en-US" dirty="0"/>
              <a:t>二次查找</a:t>
            </a:r>
            <a:r>
              <a:rPr lang="zh-CN" altLang="en-US" dirty="0" smtClean="0"/>
              <a:t>完成）</a:t>
            </a:r>
            <a:endParaRPr kumimoji="1" lang="zh-CN" altLang="en-US" dirty="0"/>
          </a:p>
        </p:txBody>
      </p:sp>
      <p:pic>
        <p:nvPicPr>
          <p:cNvPr id="1025" name="Picture 1" descr="g15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9516" y="2710283"/>
            <a:ext cx="5044965" cy="4116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32589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相联存储器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为了进行检索，还要求相联存储器能进行各种比较操作</a:t>
            </a:r>
            <a:r>
              <a:rPr lang="en-US" altLang="zh-CN" dirty="0"/>
              <a:t>(</a:t>
            </a:r>
            <a:r>
              <a:rPr lang="zh-CN" altLang="en-US" dirty="0"/>
              <a:t>相等、不等、小于、大于、求最大值和最小值等</a:t>
            </a:r>
            <a:r>
              <a:rPr lang="en-US" altLang="zh-CN" dirty="0"/>
              <a:t>)</a:t>
            </a:r>
            <a:r>
              <a:rPr lang="zh-CN" altLang="en-US" dirty="0"/>
              <a:t>。比较操作是并行进行的，即</a:t>
            </a:r>
            <a:r>
              <a:rPr lang="en-US" altLang="zh-CN" dirty="0"/>
              <a:t>CR</a:t>
            </a:r>
            <a:r>
              <a:rPr lang="zh-CN" altLang="en-US" dirty="0"/>
              <a:t>中的关键字段与存储器的所有</a:t>
            </a:r>
            <a:r>
              <a:rPr lang="en-US" altLang="zh-CN" dirty="0"/>
              <a:t>W</a:t>
            </a:r>
            <a:r>
              <a:rPr lang="zh-CN" altLang="en-US" dirty="0"/>
              <a:t>个字的相应字段同时进行比较。</a:t>
            </a:r>
          </a:p>
          <a:p>
            <a:r>
              <a:rPr lang="zh-CN" altLang="en-US" dirty="0"/>
              <a:t>相联存储器除了应用于虚拟存储器与</a:t>
            </a:r>
            <a:r>
              <a:rPr lang="en-US" altLang="zh-CN" dirty="0"/>
              <a:t>cache</a:t>
            </a:r>
            <a:r>
              <a:rPr lang="zh-CN" altLang="en-US" dirty="0"/>
              <a:t>中以外，还经常用于数据库与知识库中按关键字进行检索。从按地址访问的存储器中检索出某一单元，平均约进行</a:t>
            </a:r>
            <a:r>
              <a:rPr lang="en-US" altLang="zh-CN" dirty="0"/>
              <a:t>m/2</a:t>
            </a:r>
            <a:r>
              <a:rPr lang="zh-CN" altLang="en-US" dirty="0"/>
              <a:t>次操作</a:t>
            </a:r>
            <a:r>
              <a:rPr lang="en-US" altLang="zh-CN" dirty="0"/>
              <a:t>(m</a:t>
            </a:r>
            <a:r>
              <a:rPr lang="zh-CN" altLang="en-US" dirty="0"/>
              <a:t>为存储单元数</a:t>
            </a:r>
            <a:r>
              <a:rPr lang="en-US" altLang="zh-CN" dirty="0"/>
              <a:t>)</a:t>
            </a:r>
            <a:r>
              <a:rPr lang="zh-CN" altLang="en-US" dirty="0"/>
              <a:t>，而在相联存储器中仅需要进行一次检索操作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2527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7.5</a:t>
            </a:r>
            <a:r>
              <a:rPr lang="zh-CN" altLang="zh-CN" dirty="0"/>
              <a:t>存储</a:t>
            </a:r>
            <a:r>
              <a:rPr lang="zh-CN" altLang="zh-CN" dirty="0" smtClean="0"/>
              <a:t>保护</a:t>
            </a:r>
            <a:endParaRPr kumimoji="1" lang="zh-CN" alt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75791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系统提供</a:t>
            </a:r>
            <a:r>
              <a:rPr lang="zh-CN" altLang="en-US" dirty="0"/>
              <a:t>存储</a:t>
            </a:r>
            <a:r>
              <a:rPr lang="zh-CN" altLang="en-US" dirty="0" smtClean="0"/>
              <a:t>保护的原因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由于多个用户对主存的共享，就有多个用户程序和系统软件存于主存</a:t>
            </a:r>
            <a:r>
              <a:rPr lang="zh-CN" altLang="en-US" dirty="0" smtClean="0"/>
              <a:t>中</a:t>
            </a:r>
            <a:endParaRPr lang="en-US" altLang="zh-CN" dirty="0" smtClean="0"/>
          </a:p>
          <a:p>
            <a:r>
              <a:rPr lang="zh-CN" altLang="en-US" dirty="0" smtClean="0"/>
              <a:t>为</a:t>
            </a:r>
            <a:r>
              <a:rPr lang="zh-CN" altLang="en-US" dirty="0"/>
              <a:t>使系统能正常工作，要防止由于一个用户程序出错而破坏其他用户的程序和系统软件，还要防止一个用户程序不合法地访问不是分配给它的主存</a:t>
            </a:r>
            <a:r>
              <a:rPr lang="zh-CN" altLang="en-US" dirty="0" smtClean="0"/>
              <a:t>区域</a:t>
            </a:r>
            <a:endParaRPr lang="en-US" altLang="zh-CN" dirty="0" smtClean="0"/>
          </a:p>
          <a:p>
            <a:r>
              <a:rPr lang="zh-CN" altLang="en-US" dirty="0"/>
              <a:t>存储保护主要包括两个方面：存储区域保护和访问方式的保护。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740965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存储区域保护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对于不是虚拟存储器的主存系统可采用界限寄存器</a:t>
            </a:r>
            <a:r>
              <a:rPr lang="zh-CN" altLang="en-US" dirty="0" smtClean="0"/>
              <a:t>方式由</a:t>
            </a:r>
            <a:r>
              <a:rPr lang="zh-CN" altLang="en-US" dirty="0"/>
              <a:t>系统软件经特权指令设置上、下界寄存器为每个程序划定存储区域，禁止越界访问。</a:t>
            </a:r>
          </a:p>
          <a:p>
            <a:r>
              <a:rPr lang="zh-CN" altLang="en-US" dirty="0"/>
              <a:t>界限寄存器方式只适用于每个用户占用一个或几个连续的主存区域；在虚拟存储系统中，由于一个用户程序的各页能离散地分布于主存中，不能使用这种保护方式，所以，通常采用页表保护和键保护等方式。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6141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存储区域保护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(1) </a:t>
            </a:r>
            <a:r>
              <a:rPr lang="zh-CN" altLang="en-US" dirty="0"/>
              <a:t>页表保护</a:t>
            </a:r>
          </a:p>
          <a:p>
            <a:pPr lvl="1"/>
            <a:r>
              <a:rPr lang="zh-CN" altLang="en-US" dirty="0"/>
              <a:t>每个程序都有自己的页表和段表，段表和页表本身都有自己的保护功能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无论</a:t>
            </a:r>
            <a:r>
              <a:rPr lang="zh-CN" altLang="en-US" dirty="0"/>
              <a:t>地址如何出错，也只能影响到相应的几个主存页面。</a:t>
            </a:r>
          </a:p>
          <a:p>
            <a:pPr lvl="1"/>
            <a:r>
              <a:rPr lang="zh-CN" altLang="en-US" dirty="0" smtClean="0"/>
              <a:t>段表</a:t>
            </a:r>
            <a:r>
              <a:rPr lang="zh-CN" altLang="en-US" dirty="0"/>
              <a:t>、页表保护是在没形成主存地址前的保护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但</a:t>
            </a:r>
            <a:r>
              <a:rPr lang="zh-CN" altLang="en-US" dirty="0"/>
              <a:t>若在地址变换过程中出现错误，形成了错误主存地址，那么这种保护是无效的</a:t>
            </a:r>
            <a:r>
              <a:rPr lang="zh-CN" altLang="en-US" dirty="0" smtClean="0"/>
              <a:t>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08901692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存储区域保护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(2) </a:t>
            </a:r>
            <a:r>
              <a:rPr lang="zh-CN" altLang="en-US" dirty="0"/>
              <a:t>键方式</a:t>
            </a:r>
          </a:p>
          <a:p>
            <a:pPr lvl="1"/>
            <a:r>
              <a:rPr lang="zh-CN" altLang="en-US" dirty="0"/>
              <a:t>键保护方式的基本思想是为主存的每一页配一个键，称为存储键，它相当于一把</a:t>
            </a:r>
            <a:r>
              <a:rPr lang="zh-CN" altLang="en-US" dirty="0">
                <a:latin typeface="Arial" charset="0"/>
              </a:rPr>
              <a:t>“</a:t>
            </a:r>
            <a:r>
              <a:rPr lang="zh-CN" altLang="en-US" dirty="0"/>
              <a:t>锁</a:t>
            </a:r>
            <a:r>
              <a:rPr lang="zh-CN" altLang="en-US" dirty="0">
                <a:latin typeface="Arial" charset="0"/>
              </a:rPr>
              <a:t>”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它</a:t>
            </a:r>
            <a:r>
              <a:rPr lang="zh-CN" altLang="en-US" dirty="0"/>
              <a:t>是由操作系统赋予的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每个</a:t>
            </a:r>
            <a:r>
              <a:rPr lang="zh-CN" altLang="en-US" dirty="0"/>
              <a:t>用户的实存页面的键都相同。为了打开这个锁，必须有钥匙，称为访问键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访问</a:t>
            </a:r>
            <a:r>
              <a:rPr lang="zh-CN" altLang="en-US" dirty="0"/>
              <a:t>键赋予每道程序，保存在该道程序的状态寄存器中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当</a:t>
            </a:r>
            <a:r>
              <a:rPr lang="zh-CN" altLang="en-US" dirty="0"/>
              <a:t>数据要写入主存的某一页时，访问键要与存储键相比较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若</a:t>
            </a:r>
            <a:r>
              <a:rPr lang="zh-CN" altLang="en-US" dirty="0"/>
              <a:t>两键相符，则允许访问该页，否则拒绝访问。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38090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存储区域保护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(3) </a:t>
            </a:r>
            <a:r>
              <a:rPr lang="zh-CN" altLang="en-US" dirty="0"/>
              <a:t>环保护方式</a:t>
            </a:r>
          </a:p>
          <a:p>
            <a:pPr lvl="1"/>
            <a:r>
              <a:rPr lang="zh-CN" altLang="en-US" dirty="0"/>
              <a:t>以上两种保护方式都是保护别的程序区域不受破坏，而正在运行的程序本身则受不到保护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环状</a:t>
            </a:r>
            <a:r>
              <a:rPr lang="zh-CN" altLang="en-US" dirty="0"/>
              <a:t>保护方式则可以做到对正在执行的程序本身进行保护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320272"/>
              </p:ext>
            </p:extLst>
          </p:nvPr>
        </p:nvGraphicFramePr>
        <p:xfrm>
          <a:off x="2245657" y="3615709"/>
          <a:ext cx="6094302" cy="36364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Photo Editor 照片" r:id="rId3" imgW="10295238" imgH="6144483" progId="MSPhotoEd.3">
                  <p:embed/>
                </p:oleObj>
              </mc:Choice>
              <mc:Fallback>
                <p:oleObj name="Photo Editor 照片" r:id="rId3" imgW="10295238" imgH="6144483" progId="MSPhotoEd.3">
                  <p:embed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5657" y="3615709"/>
                        <a:ext cx="6094302" cy="363642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313341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访问方式保护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对主存信息的使用可以有三种方式： 读</a:t>
            </a:r>
            <a:r>
              <a:rPr lang="en-US" altLang="zh-CN" dirty="0"/>
              <a:t>(R)</a:t>
            </a:r>
            <a:r>
              <a:rPr lang="zh-CN" altLang="en-US" dirty="0"/>
              <a:t>、写</a:t>
            </a:r>
            <a:r>
              <a:rPr lang="en-US" altLang="zh-CN" dirty="0"/>
              <a:t>(W)</a:t>
            </a:r>
            <a:r>
              <a:rPr lang="zh-CN" altLang="en-US" dirty="0"/>
              <a:t>和执行</a:t>
            </a:r>
            <a:r>
              <a:rPr lang="en-US" altLang="zh-CN" dirty="0"/>
              <a:t>(E)</a:t>
            </a:r>
            <a:r>
              <a:rPr lang="zh-CN" altLang="en-US" dirty="0"/>
              <a:t>，“执行”指作为指令来用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相应</a:t>
            </a:r>
            <a:r>
              <a:rPr lang="zh-CN" altLang="en-US" dirty="0"/>
              <a:t>的访问方式保护就有</a:t>
            </a:r>
            <a:r>
              <a:rPr lang="en-US" altLang="zh-CN" dirty="0"/>
              <a:t>R</a:t>
            </a:r>
            <a:r>
              <a:rPr lang="zh-CN" altLang="en-US" dirty="0"/>
              <a:t>，</a:t>
            </a:r>
            <a:r>
              <a:rPr lang="en-US" altLang="zh-CN" dirty="0"/>
              <a:t>W</a:t>
            </a:r>
            <a:r>
              <a:rPr lang="zh-CN" altLang="en-US" dirty="0"/>
              <a:t>，</a:t>
            </a:r>
            <a:r>
              <a:rPr lang="en-US" altLang="zh-CN" dirty="0"/>
              <a:t>E</a:t>
            </a:r>
            <a:r>
              <a:rPr lang="zh-CN" altLang="en-US" dirty="0"/>
              <a:t>三种以及由这三种方式形成的逻辑组合。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254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存储器性能的影响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6569"/>
            <a:ext cx="9144000" cy="506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94857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管理状态和用户状态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大多数计算机在执行程序时把工作状态分成两</a:t>
            </a:r>
            <a:r>
              <a:rPr lang="zh-CN" altLang="en-US" dirty="0" smtClean="0"/>
              <a:t>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管理状态：执行</a:t>
            </a:r>
            <a:r>
              <a:rPr lang="zh-CN" altLang="en-US" dirty="0"/>
              <a:t>操作系统或管理程序时所处的</a:t>
            </a:r>
            <a:r>
              <a:rPr lang="zh-CN" altLang="en-US" dirty="0" smtClean="0"/>
              <a:t>状态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用户状态：执行</a:t>
            </a:r>
            <a:r>
              <a:rPr lang="zh-CN" altLang="en-US" dirty="0"/>
              <a:t>用户程序时所处的</a:t>
            </a:r>
            <a:r>
              <a:rPr lang="zh-CN" altLang="en-US" dirty="0" smtClean="0"/>
              <a:t>状态</a:t>
            </a:r>
            <a:endParaRPr lang="en-US" altLang="zh-CN" dirty="0" smtClean="0"/>
          </a:p>
          <a:p>
            <a:r>
              <a:rPr lang="zh-CN" altLang="en-US" dirty="0" smtClean="0"/>
              <a:t>为了</a:t>
            </a:r>
            <a:r>
              <a:rPr lang="zh-CN" altLang="en-US" dirty="0"/>
              <a:t>防止因程序员编程出错而影响整个系统的工作，在机器中设置了一些特权指令</a:t>
            </a:r>
            <a:r>
              <a:rPr lang="en-US" altLang="zh-CN" dirty="0"/>
              <a:t>(</a:t>
            </a:r>
            <a:r>
              <a:rPr lang="zh-CN" altLang="en-US" dirty="0"/>
              <a:t>规定特权指令只有操作系统等系统程序才能使用，如在用户程序中出现特权指令</a:t>
            </a:r>
            <a:r>
              <a:rPr lang="en-US" altLang="zh-CN" dirty="0"/>
              <a:t>)</a:t>
            </a:r>
            <a:r>
              <a:rPr lang="zh-CN" altLang="en-US" dirty="0"/>
              <a:t>，则在执行到该指令时立即中止程序的执行并发出中断。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71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CPU</a:t>
            </a:r>
            <a:r>
              <a:rPr kumimoji="1" lang="zh-CN" altLang="en-US" dirty="0"/>
              <a:t>和存储器的特性比较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460"/>
            <a:ext cx="9144000" cy="495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804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1980</a:t>
            </a:r>
            <a:r>
              <a:rPr kumimoji="1" lang="zh-CN" altLang="en-US" dirty="0" smtClean="0"/>
              <a:t>年代</a:t>
            </a:r>
            <a:r>
              <a:rPr kumimoji="1" lang="en-US" altLang="zh-CN" dirty="0" smtClean="0"/>
              <a:t>x86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CPU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Cache</a:t>
            </a:r>
            <a:r>
              <a:rPr kumimoji="1" lang="zh-CN" altLang="en-US" dirty="0" smtClean="0"/>
              <a:t>设计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72961"/>
            <a:ext cx="9144000" cy="443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3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4162</TotalTime>
  <Words>3888</Words>
  <Application>Microsoft Macintosh PowerPoint</Application>
  <PresentationFormat>On-screen Show (4:3)</PresentationFormat>
  <Paragraphs>300</Paragraphs>
  <Slides>70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82" baseType="lpstr">
      <vt:lpstr>Calibri</vt:lpstr>
      <vt:lpstr>Calibri Light</vt:lpstr>
      <vt:lpstr>DengXian</vt:lpstr>
      <vt:lpstr>Mangal</vt:lpstr>
      <vt:lpstr>宋体</vt:lpstr>
      <vt:lpstr>等线</vt:lpstr>
      <vt:lpstr>等线 Light</vt:lpstr>
      <vt:lpstr>Arial</vt:lpstr>
      <vt:lpstr>Times New Roman</vt:lpstr>
      <vt:lpstr>Wingdings</vt:lpstr>
      <vt:lpstr>Office Theme</vt:lpstr>
      <vt:lpstr>Microsoft Photo Editor 3.0 照片</vt:lpstr>
      <vt:lpstr>第7章存储系统</vt:lpstr>
      <vt:lpstr>存储器</vt:lpstr>
      <vt:lpstr>存储器</vt:lpstr>
      <vt:lpstr>7.1存储系统的层次结构</vt:lpstr>
      <vt:lpstr>存储器</vt:lpstr>
      <vt:lpstr>CPU和存储器的特性比较</vt:lpstr>
      <vt:lpstr>存储器性能的影响</vt:lpstr>
      <vt:lpstr>CPU和存储器的特性比较</vt:lpstr>
      <vt:lpstr>1980年代x86 CPU的Cache设计</vt:lpstr>
      <vt:lpstr>主存-辅存层次</vt:lpstr>
      <vt:lpstr>cache-主存层次</vt:lpstr>
      <vt:lpstr>cache-主存-辅存三级存储层次</vt:lpstr>
      <vt:lpstr>存储层次</vt:lpstr>
      <vt:lpstr>7.2高速缓冲存储器(cache) </vt:lpstr>
      <vt:lpstr>cache存储器工作原理</vt:lpstr>
      <vt:lpstr>高速缓冲存储器(cache)</vt:lpstr>
      <vt:lpstr>cache的基本结构</vt:lpstr>
      <vt:lpstr>cache的基本结构</vt:lpstr>
      <vt:lpstr>主存地址结构</vt:lpstr>
      <vt:lpstr>Cache地址结构</vt:lpstr>
      <vt:lpstr>cache的效率</vt:lpstr>
      <vt:lpstr>例题</vt:lpstr>
      <vt:lpstr>解答</vt:lpstr>
      <vt:lpstr>写策略</vt:lpstr>
      <vt:lpstr>cache存储器组织</vt:lpstr>
      <vt:lpstr>地址映像</vt:lpstr>
      <vt:lpstr>直接映像</vt:lpstr>
      <vt:lpstr>直接映像</vt:lpstr>
      <vt:lpstr>PowerPoint Presentation</vt:lpstr>
      <vt:lpstr>全相联映像</vt:lpstr>
      <vt:lpstr>组相联映像</vt:lpstr>
      <vt:lpstr>替换算法</vt:lpstr>
      <vt:lpstr>LRU算法</vt:lpstr>
      <vt:lpstr>Cache地址的监听</vt:lpstr>
      <vt:lpstr>多层次cache</vt:lpstr>
      <vt:lpstr>Pentium的Cache</vt:lpstr>
      <vt:lpstr>Core i7的多极Cache</vt:lpstr>
      <vt:lpstr>7.3虚拟存储器</vt:lpstr>
      <vt:lpstr>主存—辅存层次与cache—主存层次的比较</vt:lpstr>
      <vt:lpstr>主存—辅存层次信息传送单位和存储管理</vt:lpstr>
      <vt:lpstr>段式管理</vt:lpstr>
      <vt:lpstr>段式管理</vt:lpstr>
      <vt:lpstr>页式管理</vt:lpstr>
      <vt:lpstr>页式管理</vt:lpstr>
      <vt:lpstr>页式虚拟存储器</vt:lpstr>
      <vt:lpstr>页式虚拟存储器虚实地址变换</vt:lpstr>
      <vt:lpstr>页表</vt:lpstr>
      <vt:lpstr>快表（TLB）</vt:lpstr>
      <vt:lpstr>使用快表和慢表实现虚实地址变换</vt:lpstr>
      <vt:lpstr>段页式虚拟存储器</vt:lpstr>
      <vt:lpstr>多道程序</vt:lpstr>
      <vt:lpstr>段页式存储举例</vt:lpstr>
      <vt:lpstr>段页式虚拟存储器地址变换过程</vt:lpstr>
      <vt:lpstr>虚地址</vt:lpstr>
      <vt:lpstr>地址变换</vt:lpstr>
      <vt:lpstr>多用户虚拟存储器工作过程</vt:lpstr>
      <vt:lpstr>存储管理部件(MMU)</vt:lpstr>
      <vt:lpstr>7.4相联存储器</vt:lpstr>
      <vt:lpstr>相联存储器的基本概念</vt:lpstr>
      <vt:lpstr>相联存储器框图</vt:lpstr>
      <vt:lpstr>举例</vt:lpstr>
      <vt:lpstr>相联存储器</vt:lpstr>
      <vt:lpstr>7.5存储保护</vt:lpstr>
      <vt:lpstr>系统提供存储保护的原因</vt:lpstr>
      <vt:lpstr>存储区域保护</vt:lpstr>
      <vt:lpstr>存储区域保护</vt:lpstr>
      <vt:lpstr>存储区域保护</vt:lpstr>
      <vt:lpstr>存储区域保护</vt:lpstr>
      <vt:lpstr>访问方式保护</vt:lpstr>
      <vt:lpstr>管理状态和用户状态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第4章 主存储器</dc:title>
  <dc:creator>juncheng jia</dc:creator>
  <cp:lastModifiedBy>juncheng jia</cp:lastModifiedBy>
  <cp:revision>265</cp:revision>
  <dcterms:created xsi:type="dcterms:W3CDTF">2017-03-11T09:23:07Z</dcterms:created>
  <dcterms:modified xsi:type="dcterms:W3CDTF">2017-05-05T08:06:28Z</dcterms:modified>
</cp:coreProperties>
</file>

<file path=docProps/thumbnail.jpeg>
</file>